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429" r:id="rId2"/>
    <p:sldId id="462" r:id="rId3"/>
    <p:sldId id="463" r:id="rId4"/>
    <p:sldId id="464" r:id="rId5"/>
    <p:sldId id="465" r:id="rId6"/>
    <p:sldId id="468" r:id="rId7"/>
    <p:sldId id="467" r:id="rId8"/>
    <p:sldId id="440" r:id="rId9"/>
    <p:sldId id="452" r:id="rId10"/>
    <p:sldId id="451" r:id="rId11"/>
    <p:sldId id="450" r:id="rId12"/>
    <p:sldId id="449" r:id="rId13"/>
    <p:sldId id="448" r:id="rId14"/>
    <p:sldId id="447" r:id="rId15"/>
    <p:sldId id="446" r:id="rId16"/>
    <p:sldId id="445" r:id="rId17"/>
    <p:sldId id="444" r:id="rId18"/>
    <p:sldId id="443" r:id="rId19"/>
    <p:sldId id="442" r:id="rId20"/>
    <p:sldId id="459" r:id="rId21"/>
    <p:sldId id="274" r:id="rId22"/>
    <p:sldId id="471" r:id="rId23"/>
    <p:sldId id="262" r:id="rId24"/>
    <p:sldId id="263" r:id="rId25"/>
    <p:sldId id="264" r:id="rId26"/>
    <p:sldId id="265" r:id="rId27"/>
    <p:sldId id="266" r:id="rId28"/>
    <p:sldId id="267" r:id="rId29"/>
    <p:sldId id="268" r:id="rId30"/>
    <p:sldId id="269" r:id="rId31"/>
    <p:sldId id="272" r:id="rId32"/>
    <p:sldId id="291" r:id="rId33"/>
    <p:sldId id="297" r:id="rId34"/>
    <p:sldId id="301" r:id="rId35"/>
    <p:sldId id="302" r:id="rId36"/>
    <p:sldId id="306" r:id="rId37"/>
    <p:sldId id="307" r:id="rId38"/>
    <p:sldId id="308" r:id="rId39"/>
    <p:sldId id="313" r:id="rId40"/>
    <p:sldId id="315" r:id="rId41"/>
    <p:sldId id="316" r:id="rId42"/>
    <p:sldId id="320" r:id="rId43"/>
    <p:sldId id="433" r:id="rId44"/>
    <p:sldId id="436" r:id="rId45"/>
    <p:sldId id="435" r:id="rId46"/>
    <p:sldId id="370" r:id="rId47"/>
    <p:sldId id="418" r:id="rId48"/>
    <p:sldId id="352" r:id="rId49"/>
    <p:sldId id="332" r:id="rId50"/>
    <p:sldId id="350" r:id="rId51"/>
    <p:sldId id="351" r:id="rId52"/>
    <p:sldId id="353" r:id="rId53"/>
    <p:sldId id="359" r:id="rId54"/>
    <p:sldId id="360" r:id="rId55"/>
    <p:sldId id="369" r:id="rId56"/>
    <p:sldId id="373" r:id="rId57"/>
    <p:sldId id="372" r:id="rId58"/>
    <p:sldId id="371" r:id="rId59"/>
    <p:sldId id="374" r:id="rId60"/>
    <p:sldId id="376" r:id="rId61"/>
    <p:sldId id="469" r:id="rId62"/>
    <p:sldId id="377" r:id="rId63"/>
    <p:sldId id="378" r:id="rId64"/>
    <p:sldId id="381" r:id="rId65"/>
    <p:sldId id="384" r:id="rId66"/>
    <p:sldId id="382" r:id="rId67"/>
    <p:sldId id="385" r:id="rId68"/>
    <p:sldId id="386" r:id="rId69"/>
    <p:sldId id="380" r:id="rId70"/>
    <p:sldId id="383" r:id="rId71"/>
    <p:sldId id="387" r:id="rId72"/>
    <p:sldId id="388" r:id="rId73"/>
    <p:sldId id="389" r:id="rId74"/>
    <p:sldId id="390" r:id="rId75"/>
    <p:sldId id="391" r:id="rId76"/>
    <p:sldId id="392" r:id="rId77"/>
    <p:sldId id="393" r:id="rId78"/>
    <p:sldId id="394" r:id="rId79"/>
    <p:sldId id="395" r:id="rId80"/>
    <p:sldId id="398" r:id="rId81"/>
    <p:sldId id="399" r:id="rId82"/>
    <p:sldId id="400" r:id="rId83"/>
    <p:sldId id="401" r:id="rId84"/>
    <p:sldId id="402" r:id="rId85"/>
    <p:sldId id="403" r:id="rId86"/>
    <p:sldId id="404" r:id="rId87"/>
    <p:sldId id="405" r:id="rId88"/>
    <p:sldId id="410" r:id="rId89"/>
    <p:sldId id="411" r:id="rId90"/>
    <p:sldId id="419" r:id="rId91"/>
    <p:sldId id="420" r:id="rId92"/>
    <p:sldId id="357" r:id="rId93"/>
    <p:sldId id="454" r:id="rId94"/>
    <p:sldId id="455" r:id="rId95"/>
    <p:sldId id="358"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6100" autoAdjust="0"/>
    <p:restoredTop sz="94723" autoAdjust="0"/>
  </p:normalViewPr>
  <p:slideViewPr>
    <p:cSldViewPr>
      <p:cViewPr>
        <p:scale>
          <a:sx n="80" d="100"/>
          <a:sy n="80" d="100"/>
        </p:scale>
        <p:origin x="-1476"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98336-AB22-4472-BCCB-08124DAB2F07}" type="datetimeFigureOut">
              <a:rPr lang="en-US" smtClean="0"/>
              <a:pPr/>
              <a:t>9/20/2019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2FCA3D-E5CE-4EA7-BFDD-3A7CA8ED2C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Two and</a:t>
            </a:r>
            <a:r>
              <a:rPr lang="en-US" baseline="0" dirty="0" smtClean="0"/>
              <a:t> a half years to get my CRR, CRC, CBC, RMR, and RDR. (Also the FCRR in that time frame as well.) I now also have my CRCR (CO).</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realtime notebook had</a:t>
            </a:r>
            <a:r>
              <a:rPr lang="en-US" baseline="0" dirty="0" smtClean="0"/>
              <a:t> its beginning when I was an RPR.</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humble beginnings. Extreme</a:t>
            </a:r>
            <a:r>
              <a:rPr lang="en-US" baseline="0" dirty="0" smtClean="0"/>
              <a:t> t</a:t>
            </a:r>
            <a:r>
              <a:rPr lang="en-US" dirty="0" smtClean="0"/>
              <a:t>rial</a:t>
            </a:r>
            <a:r>
              <a:rPr lang="en-US" baseline="0" dirty="0" smtClean="0"/>
              <a:t> and error.</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genesis of the “Realtime Notebook” concept.</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developed categories but still didn’t quite understand “families.”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we’re getting somewhere – family of briefs at the top and then speaker families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“category” was court phrases. But developing </a:t>
            </a:r>
            <a:r>
              <a:rPr lang="en-US" dirty="0" smtClean="0"/>
              <a:t>“substance</a:t>
            </a:r>
            <a:r>
              <a:rPr lang="en-US" baseline="0" dirty="0" smtClean="0"/>
              <a:t> abuse” was a shotgun approach. There was a whole “family” there I didn’t tap into.</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“Abuse” as two words in my dictionary and then “abuse” written as AUB. then half</a:t>
            </a:r>
            <a:r>
              <a:rPr lang="en-US" baseline="0" dirty="0" smtClean="0"/>
              <a:t> a family created with this idea.</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got lucky -- a “shotgun approach” saved me 264</a:t>
            </a:r>
            <a:r>
              <a:rPr lang="en-US" baseline="0" dirty="0" smtClean="0"/>
              <a:t> times on the Tuesday before this screenshot (April of 2018).</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t>
            </a:r>
            <a:r>
              <a:rPr lang="en-US" baseline="0" dirty="0" smtClean="0"/>
              <a:t> shotgun approaches!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is what most people think of when they think of</a:t>
            </a:r>
            <a:r>
              <a:rPr lang="en-US" baseline="0" dirty="0" smtClean="0"/>
              <a:t> that road to success: It’s going to be a long journey, but it’s all laying right out there for me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is what we’re told that the</a:t>
            </a:r>
            <a:r>
              <a:rPr lang="en-US" baseline="0" dirty="0" smtClean="0"/>
              <a:t> path to success looks like, right?</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simply emulate what</a:t>
            </a:r>
            <a:r>
              <a:rPr lang="en-US" baseline="0" dirty="0" smtClean="0"/>
              <a:t> you’ve seen and, voila, there you are.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Success is a *lot* of trial and error.</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Actually, for</a:t>
            </a:r>
            <a:r>
              <a:rPr lang="en-US" baseline="0" dirty="0" smtClean="0"/>
              <a:t> me, it’s looked a whole lot more like this.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a:t>
            </a:r>
            <a:r>
              <a:rPr lang="en-US" baseline="0" dirty="0" smtClean="0"/>
              <a:t> road can be confusing, and sometimes we’re not even sure which road we’re even on anymore.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Striving</a:t>
            </a:r>
            <a:r>
              <a:rPr lang="en-US" baseline="0" dirty="0" smtClean="0"/>
              <a:t> for excellence, not perfection – a huge and very important distinction!</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Power</a:t>
            </a:r>
            <a:r>
              <a:rPr lang="en-US" baseline="0" dirty="0" smtClean="0"/>
              <a:t> of Building “Cognitive Flexibility”</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that you’re not going to accomplish</a:t>
            </a:r>
            <a:r>
              <a:rPr lang="en-US" baseline="0" dirty="0" smtClean="0"/>
              <a:t> all of this at once. Build your notebook first!! Then figure out a plan.</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Art of Possibility” talks about considering</a:t>
            </a:r>
            <a:r>
              <a:rPr lang="en-US" baseline="0" dirty="0" smtClean="0"/>
              <a:t> how many different ways you can “think outside the box.”</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 If you were given nine dots and told to draw four lines without lifting your pencil, could you do it?</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Not only is there a way to accomplish</a:t>
            </a:r>
            <a:r>
              <a:rPr lang="en-US" baseline="0" dirty="0" smtClean="0"/>
              <a:t> </a:t>
            </a:r>
            <a:r>
              <a:rPr lang="en-US" dirty="0" smtClean="0"/>
              <a:t>this, there are actually multiple ways to</a:t>
            </a:r>
            <a:r>
              <a:rPr lang="en-US" baseline="0" dirty="0" smtClean="0"/>
              <a:t> accomplish this!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fact, you can even do it with THREE lines if you get really creative!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Granted, that was a bit of an exercise in futility, but the point is, how many ways can we . .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solidFill>
                  <a:srgbClr val="0070C0"/>
                </a:solidFill>
              </a:rPr>
              <a:t>”In my opinion, building one's own system piece by piece is the only way to get truly fast, efficient, and hesitation-free.”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a:t>
            </a:r>
            <a:r>
              <a:rPr lang="en-US" baseline="0" dirty="0" smtClean="0"/>
              <a:t> don’t ask the dog.</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advice:</a:t>
            </a:r>
            <a:r>
              <a:rPr lang="en-US" baseline="0" dirty="0" smtClean="0"/>
              <a:t>  Get dirty by evaluating your writing and practicing with a purpose.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learned in school to write a five-minute take and determine</a:t>
            </a:r>
            <a:r>
              <a:rPr lang="en-US" baseline="0" dirty="0" smtClean="0"/>
              <a:t> if that “felt good” before moving on to the next one.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These are the basic</a:t>
            </a:r>
            <a:r>
              <a:rPr lang="en-US" baseline="0" dirty="0" smtClean="0"/>
              <a:t> categories reporters need to use when evaluating a five-minute practice take for realtime readiness.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These are the basic</a:t>
            </a:r>
            <a:r>
              <a:rPr lang="en-US" baseline="0" dirty="0" smtClean="0"/>
              <a:t> categories reporters need to use when evaluating a five-minute practice take for realtime readiness.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These are the basic</a:t>
            </a:r>
            <a:r>
              <a:rPr lang="en-US" baseline="0" dirty="0" smtClean="0"/>
              <a:t> categories reporters need to use when evaluating a five-minute practice take for realtime readiness.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Backup: “The procedure for making extra copies of data in case the original is lost or damaged.”</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things you can do when you create prefixes and suffixes each as their own dictionary entry.</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some</a:t>
            </a:r>
            <a:r>
              <a:rPr lang="en-US" baseline="0" dirty="0" smtClean="0"/>
              <a:t> time sorting your dictionary so that you can consider “all” possibilities</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http://PowerReporter.org</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 . but it does take a specific</a:t>
            </a:r>
            <a:r>
              <a:rPr lang="en-US" baseline="0" dirty="0" smtClean="0"/>
              <a:t> </a:t>
            </a:r>
            <a:r>
              <a:rPr lang="en-US" dirty="0" smtClean="0"/>
              <a:t>practice regimen</a:t>
            </a:r>
            <a:r>
              <a:rPr lang="en-US" baseline="0" dirty="0" smtClean="0"/>
              <a:t> being developed in order for it to be effective.</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79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Recommend</a:t>
            </a:r>
            <a:r>
              <a:rPr lang="en-US" baseline="0" dirty="0" smtClean="0"/>
              <a:t> reading blogs from the oldest to the newest.</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so</a:t>
            </a:r>
            <a:r>
              <a:rPr lang="en-US" baseline="0" dirty="0" smtClean="0"/>
              <a:t> much easier to find substantive errors on a proof in a “polished” transcript! </a:t>
            </a:r>
            <a:r>
              <a:rPr lang="en-US" baseline="0" dirty="0" err="1" smtClean="0"/>
              <a:t>Consistencing</a:t>
            </a:r>
            <a:r>
              <a:rPr lang="en-US" baseline="0" dirty="0" smtClean="0"/>
              <a:t> in the formatting helps greatly with that.</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86</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87</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89</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91</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Consider</a:t>
            </a:r>
            <a:r>
              <a:rPr lang="en-US" baseline="0" dirty="0" smtClean="0"/>
              <a:t> asking your local firm or state association to host a Rough Draft Boot Camp. We’ll spend a day getting dirty in the trenches together!</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PowerReporter.org,</a:t>
            </a:r>
            <a:r>
              <a:rPr lang="en-US" baseline="0" dirty="0" smtClean="0"/>
              <a:t> click on NCRA2018</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PW:  NCRA2018</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52FCA3D-E5CE-4EA7-BFDD-3A7CA8ED2CD1}" type="slidenum">
              <a:rPr lang="en-US" smtClean="0"/>
              <a:pPr/>
              <a:t>95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ncra.org/Files/AnnualConvention/2013Convention/Sat_0730_RHPE_Kislingbury.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blogger.com/profile/16494847224950297255"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ntencedict.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PowerReporter.or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kirkpatrick realtime_email.jpg"/>
          <p:cNvPicPr>
            <a:picLocks noChangeAspect="1"/>
          </p:cNvPicPr>
          <p:nvPr/>
        </p:nvPicPr>
        <p:blipFill>
          <a:blip r:embed="rId3" cstate="print"/>
          <a:stretch>
            <a:fillRect/>
          </a:stretch>
        </p:blipFill>
        <p:spPr>
          <a:xfrm>
            <a:off x="1295400" y="990600"/>
            <a:ext cx="6629400" cy="557604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3.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4.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5.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6.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7.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8.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9.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10.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11.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12.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Your Dictionary</a:t>
            </a:r>
            <a:endParaRPr lang="en-US" dirty="0"/>
          </a:p>
        </p:txBody>
      </p:sp>
      <p:sp>
        <p:nvSpPr>
          <p:cNvPr id="3" name="Content Placeholder 2"/>
          <p:cNvSpPr>
            <a:spLocks noGrp="1"/>
          </p:cNvSpPr>
          <p:nvPr>
            <p:ph idx="1"/>
          </p:nvPr>
        </p:nvSpPr>
        <p:spPr/>
        <p:txBody>
          <a:bodyPr/>
          <a:lstStyle/>
          <a:p>
            <a:r>
              <a:rPr lang="en-US" sz="2800" dirty="0" smtClean="0"/>
              <a:t>Basic realtime writing will get you EVERYWHERE</a:t>
            </a:r>
          </a:p>
          <a:p>
            <a:r>
              <a:rPr lang="en-US" sz="2800" dirty="0" smtClean="0"/>
              <a:t>Know your dictionary</a:t>
            </a:r>
          </a:p>
          <a:p>
            <a:r>
              <a:rPr lang="en-US" sz="2800" dirty="0" smtClean="0"/>
              <a:t>What’s in your head has to reconcile with your dictionary</a:t>
            </a:r>
          </a:p>
          <a:p>
            <a:pPr lvl="1"/>
            <a:r>
              <a:rPr lang="en-US" dirty="0" smtClean="0"/>
              <a:t>Good/new changes are not effective if you don’t work on both</a:t>
            </a:r>
          </a:p>
          <a:p>
            <a:r>
              <a:rPr lang="en-US" dirty="0" smtClean="0"/>
              <a:t>RT notebook. Write it down. Check off after you have reconciled as much as you know how.</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dirty="0" smtClean="0"/>
              <a:t>Why clean up your dictionary and your writing style?</a:t>
            </a:r>
            <a:r>
              <a:rPr lang="en-US" smtClean="0"/>
              <a:t/>
            </a:r>
            <a:br>
              <a:rPr lang="en-US" smtClean="0"/>
            </a:br>
            <a:r>
              <a:rPr lang="en-US" dirty="0" smtClean="0"/>
              <a:t/>
            </a:r>
            <a:br>
              <a:rPr lang="en-US" dirty="0" smtClean="0"/>
            </a:br>
            <a:r>
              <a:rPr lang="en-US" dirty="0" smtClean="0"/>
              <a:t/>
            </a:r>
            <a:br>
              <a:rPr lang="en-US" dirty="0" smtClean="0"/>
            </a:br>
            <a:r>
              <a:rPr lang="en-US" dirty="0" smtClean="0"/>
              <a:t>HOW to clean up your dictionary and your writing style?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il-pass.png"/>
          <p:cNvPicPr>
            <a:picLocks noChangeAspect="1"/>
          </p:cNvPicPr>
          <p:nvPr/>
        </p:nvPicPr>
        <p:blipFill>
          <a:blip r:embed="rId3"/>
          <a:stretch>
            <a:fillRect/>
          </a:stretch>
        </p:blipFill>
        <p:spPr>
          <a:xfrm>
            <a:off x="1666725" y="1434997"/>
            <a:ext cx="5810549" cy="398800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5.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6" name="Picture 5" descr="IMG_1811.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4" name="Picture 3" descr="IMG_181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5" name="Picture 4" descr="IMG_1813.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4" name="Picture 3" descr="IMG_1814.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5" name="Picture 4" descr="IMG_1815.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4" name="Picture 3" descr="IMG_1816_families.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6" name="Picture 5" descr="IMG1816.png"/>
          <p:cNvPicPr>
            <a:picLocks noChangeAspect="1"/>
          </p:cNvPicPr>
          <p:nvPr/>
        </p:nvPicPr>
        <p:blipFill>
          <a:blip r:embed="rId3" cstate="print"/>
          <a:stretch>
            <a:fillRect/>
          </a:stretch>
        </p:blipFill>
        <p:spPr>
          <a:xfrm>
            <a:off x="0" y="858015"/>
            <a:ext cx="9144000" cy="51419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can’t write good realtime if they don’t give me a good word list.”</a:t>
            </a:r>
            <a:endParaRPr lang="en-US" dirty="0"/>
          </a:p>
        </p:txBody>
      </p:sp>
      <p:sp>
        <p:nvSpPr>
          <p:cNvPr id="3" name="Content Placeholder 2"/>
          <p:cNvSpPr>
            <a:spLocks noGrp="1"/>
          </p:cNvSpPr>
          <p:nvPr>
            <p:ph idx="1"/>
          </p:nvPr>
        </p:nvSpPr>
        <p:spPr/>
        <p:txBody>
          <a:bodyPr/>
          <a:lstStyle/>
          <a:p>
            <a:endParaRPr lang="en-US" smtClean="0"/>
          </a:p>
          <a:p>
            <a:r>
              <a:rPr lang="en-US" smtClean="0"/>
              <a:t>“</a:t>
            </a:r>
            <a:r>
              <a:rPr lang="en-US" dirty="0" smtClean="0"/>
              <a:t>Dictionary 101”</a:t>
            </a:r>
          </a:p>
          <a:p>
            <a:endParaRPr lang="en-US" dirty="0" smtClean="0"/>
          </a:p>
          <a:p>
            <a:r>
              <a:rPr lang="en-US" dirty="0" smtClean="0"/>
              <a:t>Your main dictionary and your writing style combined give you FAR more results in your realtime writing than a job-specific list EVER will.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400" dirty="0" smtClean="0"/>
          </a:p>
          <a:p>
            <a:endParaRPr lang="en-US" sz="2800" dirty="0" smtClean="0"/>
          </a:p>
          <a:p>
            <a:endParaRPr lang="en-US" sz="2800" dirty="0" smtClean="0"/>
          </a:p>
          <a:p>
            <a:endParaRPr lang="en-US" sz="2800" dirty="0"/>
          </a:p>
        </p:txBody>
      </p:sp>
      <p:pic>
        <p:nvPicPr>
          <p:cNvPr id="5" name="Picture 4" descr="IMG1817.bmp"/>
          <p:cNvPicPr>
            <a:picLocks noChangeAspect="1"/>
          </p:cNvPicPr>
          <p:nvPr/>
        </p:nvPicPr>
        <p:blipFill>
          <a:blip r:embed="rId3" cstate="print"/>
          <a:stretch>
            <a:fillRect/>
          </a:stretch>
        </p:blipFill>
        <p:spPr>
          <a:xfrm>
            <a:off x="0" y="839043"/>
            <a:ext cx="9144000" cy="517991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820.jpg"/>
          <p:cNvPicPr>
            <a:picLocks noChangeAspect="1"/>
          </p:cNvPicPr>
          <p:nvPr/>
        </p:nvPicPr>
        <p:blipFill>
          <a:blip r:embed="rId3"/>
          <a:stretch>
            <a:fillRect/>
          </a:stretch>
        </p:blipFill>
        <p:spPr>
          <a:xfrm>
            <a:off x="0" y="55855"/>
            <a:ext cx="9144000" cy="674628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821.jpg"/>
          <p:cNvPicPr>
            <a:picLocks noChangeAspect="1"/>
          </p:cNvPicPr>
          <p:nvPr/>
        </p:nvPicPr>
        <p:blipFill>
          <a:blip r:embed="rId3"/>
          <a:stretch>
            <a:fillRect/>
          </a:stretch>
        </p:blipFill>
        <p:spPr>
          <a:xfrm>
            <a:off x="546100" y="393700"/>
            <a:ext cx="8051800" cy="6070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0.jpg"/>
          <p:cNvPicPr>
            <a:picLocks noChangeAspect="1"/>
          </p:cNvPicPr>
          <p:nvPr/>
        </p:nvPicPr>
        <p:blipFill>
          <a:blip r:embed="rId3" cstate="print"/>
          <a:stretch>
            <a:fillRect/>
          </a:stretch>
        </p:blipFill>
        <p:spPr>
          <a:xfrm>
            <a:off x="0" y="721894"/>
            <a:ext cx="9144000" cy="541421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4.jpg"/>
          <p:cNvPicPr>
            <a:picLocks noChangeAspect="1"/>
          </p:cNvPicPr>
          <p:nvPr/>
        </p:nvPicPr>
        <p:blipFill>
          <a:blip r:embed="rId3"/>
          <a:stretch>
            <a:fillRect/>
          </a:stretch>
        </p:blipFill>
        <p:spPr>
          <a:xfrm>
            <a:off x="1266825" y="133350"/>
            <a:ext cx="6610350" cy="65913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5.jpeg"/>
          <p:cNvPicPr>
            <a:picLocks noChangeAspect="1"/>
          </p:cNvPicPr>
          <p:nvPr/>
        </p:nvPicPr>
        <p:blipFill>
          <a:blip r:embed="rId3" cstate="print"/>
          <a:stretch>
            <a:fillRect/>
          </a:stretch>
        </p:blipFill>
        <p:spPr>
          <a:xfrm>
            <a:off x="0" y="1905000"/>
            <a:ext cx="9144000" cy="304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9.jpg"/>
          <p:cNvPicPr>
            <a:picLocks noChangeAspect="1"/>
          </p:cNvPicPr>
          <p:nvPr/>
        </p:nvPicPr>
        <p:blipFill>
          <a:blip r:embed="rId3" cstate="print"/>
          <a:stretch>
            <a:fillRect/>
          </a:stretch>
        </p:blipFill>
        <p:spPr>
          <a:xfrm>
            <a:off x="0" y="118872"/>
            <a:ext cx="9144000" cy="66202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10.png"/>
          <p:cNvPicPr>
            <a:picLocks noChangeAspect="1"/>
          </p:cNvPicPr>
          <p:nvPr/>
        </p:nvPicPr>
        <p:blipFill>
          <a:blip r:embed="rId3"/>
          <a:stretch>
            <a:fillRect/>
          </a:stretch>
        </p:blipFill>
        <p:spPr>
          <a:xfrm>
            <a:off x="0" y="572939"/>
            <a:ext cx="9144000" cy="571212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13.jpg"/>
          <p:cNvPicPr>
            <a:picLocks noChangeAspect="1"/>
          </p:cNvPicPr>
          <p:nvPr/>
        </p:nvPicPr>
        <p:blipFill>
          <a:blip r:embed="rId3" cstate="print"/>
          <a:stretch>
            <a:fillRect/>
          </a:stretch>
        </p:blipFill>
        <p:spPr>
          <a:xfrm>
            <a:off x="1280160" y="0"/>
            <a:ext cx="658368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18.jpg"/>
          <p:cNvPicPr>
            <a:picLocks noChangeAspect="1"/>
          </p:cNvPicPr>
          <p:nvPr/>
        </p:nvPicPr>
        <p:blipFill>
          <a:blip r:embed="rId3" cstate="print"/>
          <a:stretch>
            <a:fillRect/>
          </a:stretch>
        </p:blipFill>
        <p:spPr>
          <a:xfrm>
            <a:off x="0" y="685800"/>
            <a:ext cx="9144000" cy="5486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Your Dictionary</a:t>
            </a:r>
            <a:endParaRPr lang="en-US" dirty="0"/>
          </a:p>
        </p:txBody>
      </p:sp>
      <p:sp>
        <p:nvSpPr>
          <p:cNvPr id="3" name="Content Placeholder 2"/>
          <p:cNvSpPr>
            <a:spLocks noGrp="1"/>
          </p:cNvSpPr>
          <p:nvPr>
            <p:ph idx="1"/>
          </p:nvPr>
        </p:nvSpPr>
        <p:spPr/>
        <p:txBody>
          <a:bodyPr/>
          <a:lstStyle/>
          <a:p>
            <a:r>
              <a:rPr lang="en-US" dirty="0" smtClean="0"/>
              <a:t>Make sure that fine-tuned dictionary and your brain are </a:t>
            </a:r>
            <a:r>
              <a:rPr lang="en-US" u="sng" dirty="0" smtClean="0"/>
              <a:t>always</a:t>
            </a:r>
            <a:r>
              <a:rPr lang="en-US" dirty="0" smtClean="0"/>
              <a:t> on the same playing field.</a:t>
            </a:r>
            <a:endParaRPr lang="en-US" dirty="0"/>
          </a:p>
        </p:txBody>
      </p:sp>
      <p:pic>
        <p:nvPicPr>
          <p:cNvPr id="4" name="Picture 3" descr="playing field.jpeg"/>
          <p:cNvPicPr>
            <a:picLocks noChangeAspect="1"/>
          </p:cNvPicPr>
          <p:nvPr/>
        </p:nvPicPr>
        <p:blipFill>
          <a:blip r:embed="rId3"/>
          <a:stretch>
            <a:fillRect/>
          </a:stretch>
        </p:blipFill>
        <p:spPr>
          <a:xfrm>
            <a:off x="2209800" y="3023732"/>
            <a:ext cx="4953000" cy="33008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26.png"/>
          <p:cNvPicPr>
            <a:picLocks noChangeAspect="1"/>
          </p:cNvPicPr>
          <p:nvPr/>
        </p:nvPicPr>
        <p:blipFill>
          <a:blip r:embed="rId3"/>
          <a:stretch>
            <a:fillRect/>
          </a:stretch>
        </p:blipFill>
        <p:spPr>
          <a:xfrm>
            <a:off x="1277764" y="0"/>
            <a:ext cx="6588471"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27.jpg"/>
          <p:cNvPicPr>
            <a:picLocks noChangeAspect="1"/>
          </p:cNvPicPr>
          <p:nvPr/>
        </p:nvPicPr>
        <p:blipFill>
          <a:blip r:embed="rId3"/>
          <a:stretch>
            <a:fillRect/>
          </a:stretch>
        </p:blipFill>
        <p:spPr>
          <a:xfrm>
            <a:off x="1143000" y="0"/>
            <a:ext cx="6858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h to success 31.jpg"/>
          <p:cNvPicPr>
            <a:picLocks noChangeAspect="1"/>
          </p:cNvPicPr>
          <p:nvPr/>
        </p:nvPicPr>
        <p:blipFill>
          <a:blip r:embed="rId3" cstate="print"/>
          <a:stretch>
            <a:fillRect/>
          </a:stretch>
        </p:blipFill>
        <p:spPr>
          <a:xfrm>
            <a:off x="0" y="1277470"/>
            <a:ext cx="9144000" cy="430305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Flexibility</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457200" y="1765007"/>
            <a:ext cx="8229600" cy="41963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941637"/>
            <a:ext cx="8229600" cy="3916363"/>
          </a:xfrm>
        </p:spPr>
        <p:txBody>
          <a:bodyPr/>
          <a:lstStyle/>
          <a:p>
            <a:pPr>
              <a:buNone/>
            </a:pPr>
            <a:r>
              <a:rPr lang="en-US" b="1" dirty="0" smtClean="0"/>
              <a:t>    At a Glance </a:t>
            </a:r>
          </a:p>
          <a:p>
            <a:r>
              <a:rPr lang="en-US" dirty="0" smtClean="0"/>
              <a:t>Flexible thinking allows you to switch gears and look at things differently.</a:t>
            </a:r>
          </a:p>
          <a:p>
            <a:r>
              <a:rPr lang="en-US" dirty="0" smtClean="0"/>
              <a:t>Flexible thinking requires the ability to “unlearn” old ways of doing things.</a:t>
            </a:r>
          </a:p>
          <a:p>
            <a:r>
              <a:rPr lang="en-US" dirty="0" smtClean="0"/>
              <a:t>Flexible thinking plays a key role in all types of learning.</a:t>
            </a:r>
            <a:endParaRPr lang="en-US" dirty="0"/>
          </a:p>
        </p:txBody>
      </p:sp>
      <p:pic>
        <p:nvPicPr>
          <p:cNvPr id="3074" name="Picture 2" descr="Related image"/>
          <p:cNvPicPr>
            <a:picLocks noChangeAspect="1" noChangeArrowheads="1"/>
          </p:cNvPicPr>
          <p:nvPr/>
        </p:nvPicPr>
        <p:blipFill>
          <a:blip r:embed="rId3"/>
          <a:srcRect/>
          <a:stretch>
            <a:fillRect/>
          </a:stretch>
        </p:blipFill>
        <p:spPr bwMode="auto">
          <a:xfrm>
            <a:off x="2438400" y="228600"/>
            <a:ext cx="3914775" cy="252635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“Flexible Thinking” and “Set Shifting”</a:t>
            </a:r>
            <a:endParaRPr lang="en-US" dirty="0"/>
          </a:p>
        </p:txBody>
      </p:sp>
      <p:pic>
        <p:nvPicPr>
          <p:cNvPr id="4097" name="Picture 1"/>
          <p:cNvPicPr>
            <a:picLocks noGrp="1" noChangeAspect="1" noChangeArrowheads="1"/>
          </p:cNvPicPr>
          <p:nvPr>
            <p:ph idx="1"/>
          </p:nvPr>
        </p:nvPicPr>
        <p:blipFill>
          <a:blip r:embed="rId3"/>
          <a:srcRect/>
          <a:stretch>
            <a:fillRect/>
          </a:stretch>
        </p:blipFill>
        <p:spPr bwMode="auto">
          <a:xfrm>
            <a:off x="457200" y="1764441"/>
            <a:ext cx="8229600" cy="4197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Investing in Yourself is Something You Get to Keep Forever</a:t>
            </a:r>
            <a:endParaRPr lang="en-US" dirty="0"/>
          </a:p>
        </p:txBody>
      </p:sp>
      <p:pic>
        <p:nvPicPr>
          <p:cNvPr id="4" name="Content Placeholder 3" descr="invest in yourself.jpg"/>
          <p:cNvPicPr>
            <a:picLocks noGrp="1" noChangeAspect="1"/>
          </p:cNvPicPr>
          <p:nvPr>
            <p:ph idx="1"/>
          </p:nvPr>
        </p:nvPicPr>
        <p:blipFill>
          <a:blip r:embed="rId3"/>
          <a:stretch>
            <a:fillRect/>
          </a:stretch>
        </p:blipFill>
        <p:spPr>
          <a:xfrm>
            <a:off x="2216442" y="1600200"/>
            <a:ext cx="4711116" cy="4525963"/>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solid plan is they key</a:t>
            </a:r>
            <a:endParaRPr lang="en-US" dirty="0"/>
          </a:p>
        </p:txBody>
      </p:sp>
      <p:pic>
        <p:nvPicPr>
          <p:cNvPr id="4" name="Content Placeholder 3" descr="2.jpg"/>
          <p:cNvPicPr>
            <a:picLocks noGrp="1" noChangeAspect="1"/>
          </p:cNvPicPr>
          <p:nvPr>
            <p:ph idx="1"/>
          </p:nvPr>
        </p:nvPicPr>
        <p:blipFill>
          <a:blip r:embed="rId3"/>
          <a:stretch>
            <a:fillRect/>
          </a:stretch>
        </p:blipFill>
        <p:spPr>
          <a:xfrm>
            <a:off x="1746088" y="1600200"/>
            <a:ext cx="5651824" cy="452596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puzzle answer number 3.jpg"/>
          <p:cNvPicPr>
            <a:picLocks noChangeAspect="1"/>
          </p:cNvPicPr>
          <p:nvPr/>
        </p:nvPicPr>
        <p:blipFill>
          <a:blip r:embed="rId3" cstate="print"/>
          <a:stretch>
            <a:fillRect/>
          </a:stretch>
        </p:blipFill>
        <p:spPr>
          <a:xfrm>
            <a:off x="1288915" y="0"/>
            <a:ext cx="6566170"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art.jpg"/>
          <p:cNvPicPr>
            <a:picLocks noChangeAspect="1"/>
          </p:cNvPicPr>
          <p:nvPr/>
        </p:nvPicPr>
        <p:blipFill>
          <a:blip r:embed="rId3"/>
          <a:stretch>
            <a:fillRect/>
          </a:stretch>
        </p:blipFill>
        <p:spPr>
          <a:xfrm>
            <a:off x="2286710" y="0"/>
            <a:ext cx="457058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have some wonderful gurus in our profession!</a:t>
            </a:r>
            <a:endParaRPr lang="en-US" dirty="0"/>
          </a:p>
        </p:txBody>
      </p:sp>
      <p:sp>
        <p:nvSpPr>
          <p:cNvPr id="3" name="Content Placeholder 2"/>
          <p:cNvSpPr>
            <a:spLocks noGrp="1"/>
          </p:cNvSpPr>
          <p:nvPr>
            <p:ph idx="1"/>
          </p:nvPr>
        </p:nvSpPr>
        <p:spPr/>
        <p:txBody>
          <a:bodyPr>
            <a:normAutofit/>
          </a:bodyPr>
          <a:lstStyle/>
          <a:p>
            <a:pPr>
              <a:buNone/>
            </a:pPr>
            <a:r>
              <a:rPr lang="en-US" dirty="0" smtClean="0"/>
              <a:t>    They can teach you MANY great tips and even their entire curriculum</a:t>
            </a:r>
          </a:p>
          <a:p>
            <a:pPr algn="ctr">
              <a:buNone/>
            </a:pPr>
            <a:r>
              <a:rPr lang="en-US" dirty="0" smtClean="0"/>
              <a:t>______________________</a:t>
            </a:r>
          </a:p>
          <a:p>
            <a:pPr>
              <a:buNone/>
            </a:pPr>
            <a:endParaRPr lang="en-US" dirty="0" smtClean="0"/>
          </a:p>
          <a:p>
            <a:pPr>
              <a:buNone/>
            </a:pPr>
            <a:r>
              <a:rPr lang="en-US" dirty="0" smtClean="0"/>
              <a:t>     So what’s stopping you from choosing a guru</a:t>
            </a:r>
          </a:p>
          <a:p>
            <a:pPr>
              <a:buNone/>
            </a:pPr>
            <a:r>
              <a:rPr lang="en-US" dirty="0" smtClean="0"/>
              <a:t>     to follow and implementing what they do </a:t>
            </a:r>
          </a:p>
          <a:p>
            <a:pPr>
              <a:buNone/>
            </a:pPr>
            <a:r>
              <a:rPr lang="en-US" dirty="0" smtClean="0"/>
              <a:t>     across the board?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 puzzle answer number 1.jpeg"/>
          <p:cNvPicPr>
            <a:picLocks noChangeAspect="1"/>
          </p:cNvPicPr>
          <p:nvPr/>
        </p:nvPicPr>
        <p:blipFill>
          <a:blip r:embed="rId3"/>
          <a:stretch>
            <a:fillRect/>
          </a:stretch>
        </p:blipFill>
        <p:spPr>
          <a:xfrm>
            <a:off x="1161047" y="0"/>
            <a:ext cx="6821905"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puzzle answer number 2.jpeg"/>
          <p:cNvPicPr>
            <a:picLocks noChangeAspect="1"/>
          </p:cNvPicPr>
          <p:nvPr/>
        </p:nvPicPr>
        <p:blipFill>
          <a:blip r:embed="rId3" cstate="print"/>
          <a:stretch>
            <a:fillRect/>
          </a:stretch>
        </p:blipFill>
        <p:spPr>
          <a:xfrm>
            <a:off x="2133600" y="304800"/>
            <a:ext cx="6021080" cy="576280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puzzle answer number 4.jpg"/>
          <p:cNvPicPr>
            <a:picLocks noChangeAspect="1"/>
          </p:cNvPicPr>
          <p:nvPr/>
        </p:nvPicPr>
        <p:blipFill>
          <a:blip r:embed="rId3" cstate="print"/>
          <a:stretch>
            <a:fillRect/>
          </a:stretch>
        </p:blipFill>
        <p:spPr>
          <a:xfrm>
            <a:off x="0" y="1600200"/>
            <a:ext cx="9144000" cy="36576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ways can we: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Use those little keys to make briefs?</a:t>
            </a:r>
          </a:p>
          <a:p>
            <a:pPr>
              <a:buNone/>
            </a:pPr>
            <a:endParaRPr lang="en-US" dirty="0" smtClean="0"/>
          </a:p>
          <a:p>
            <a:pPr lvl="1"/>
            <a:r>
              <a:rPr lang="en-US" dirty="0" smtClean="0"/>
              <a:t>There are infinitely more combinations than our little brains can think of</a:t>
            </a:r>
          </a:p>
          <a:p>
            <a:pPr lvl="2"/>
            <a:r>
              <a:rPr lang="en-US" dirty="0" smtClean="0"/>
              <a:t>warrant – search warrant, bench warrant, arrest warrant</a:t>
            </a:r>
          </a:p>
          <a:p>
            <a:pPr lvl="2"/>
            <a:r>
              <a:rPr lang="en-US" dirty="0" smtClean="0"/>
              <a:t>as soon as: SAOS, as soon as possible: SAOPS</a:t>
            </a:r>
          </a:p>
          <a:p>
            <a:pPr lvl="2"/>
            <a:r>
              <a:rPr lang="en-US" dirty="0" smtClean="0"/>
              <a:t>it was: T-FS, was it: T*FS                there was: THR-FS, was there: THR*FS</a:t>
            </a:r>
          </a:p>
          <a:p>
            <a:pPr lvl="2"/>
            <a:r>
              <a:rPr lang="en-US" dirty="0" smtClean="0"/>
              <a:t>Right-hand phrase-enders</a:t>
            </a:r>
            <a:r>
              <a:rPr lang="en-US" sz="1900" dirty="0" smtClean="0"/>
              <a:t> (RHPE)</a:t>
            </a:r>
            <a:r>
              <a:rPr lang="en-US" dirty="0" smtClean="0"/>
              <a:t>, left-hand phrase-beginners</a:t>
            </a:r>
            <a:r>
              <a:rPr lang="en-US" sz="1900" dirty="0" smtClean="0"/>
              <a:t> (HELP)</a:t>
            </a:r>
          </a:p>
          <a:p>
            <a:pPr lvl="3"/>
            <a:r>
              <a:rPr lang="en-US" sz="1500" dirty="0" smtClean="0"/>
              <a:t>Mark K. has over 300 RHPEs </a:t>
            </a:r>
            <a:r>
              <a:rPr lang="en-US" sz="1500" dirty="0" smtClean="0">
                <a:hlinkClick r:id="rId3"/>
              </a:rPr>
              <a:t>https://ncra.org/Files/AnnualConvention/2013Convention/Sat_0730_RHPE_Kislingbury.pdf</a:t>
            </a:r>
            <a:endParaRPr lang="en-US" sz="1500" dirty="0" smtClean="0"/>
          </a:p>
          <a:p>
            <a:pPr lvl="3"/>
            <a:endParaRPr lang="en-US" sz="1500" dirty="0" smtClean="0"/>
          </a:p>
          <a:p>
            <a:pPr>
              <a:buNone/>
            </a:pPr>
            <a:r>
              <a:rPr lang="en-US" sz="2700" dirty="0" smtClean="0"/>
              <a:t> </a:t>
            </a:r>
          </a:p>
          <a:p>
            <a:r>
              <a:rPr lang="en-US" dirty="0" smtClean="0"/>
              <a:t>How many *different* ways can we think of to create speaker IDs?</a:t>
            </a:r>
          </a:p>
          <a:p>
            <a:pPr lvl="1"/>
            <a:r>
              <a:rPr lang="en-US" dirty="0" smtClean="0"/>
              <a:t>Let’s explore on the easel and see what we can come up with for different ways in just a minute or two. I am quite confident that we can come up with many *different* methods for creating them and actually identify a hundred speaker IDs in just minutes!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ways can we:</a:t>
            </a:r>
            <a:endParaRPr lang="en-US" dirty="0"/>
          </a:p>
        </p:txBody>
      </p:sp>
      <p:sp>
        <p:nvSpPr>
          <p:cNvPr id="3" name="Content Placeholder 2"/>
          <p:cNvSpPr>
            <a:spLocks noGrp="1"/>
          </p:cNvSpPr>
          <p:nvPr>
            <p:ph idx="1"/>
          </p:nvPr>
        </p:nvSpPr>
        <p:spPr/>
        <p:txBody>
          <a:bodyPr>
            <a:normAutofit fontScale="92500"/>
          </a:bodyPr>
          <a:lstStyle/>
          <a:p>
            <a:r>
              <a:rPr lang="en-US" dirty="0" smtClean="0"/>
              <a:t>Use choices of writing styles to help us with our everyday writing?</a:t>
            </a:r>
          </a:p>
          <a:p>
            <a:endParaRPr lang="en-US" dirty="0" smtClean="0"/>
          </a:p>
          <a:p>
            <a:pPr lvl="2">
              <a:buNone/>
            </a:pPr>
            <a:r>
              <a:rPr lang="en-US" sz="3200" dirty="0" smtClean="0"/>
              <a:t>My example: SR-RS = [repeat word or phrase]</a:t>
            </a:r>
          </a:p>
          <a:p>
            <a:pPr>
              <a:buNone/>
            </a:pPr>
            <a:endParaRPr lang="en-US" dirty="0" smtClean="0"/>
          </a:p>
          <a:p>
            <a:pPr>
              <a:buNone/>
            </a:pPr>
            <a:r>
              <a:rPr lang="en-US" dirty="0" smtClean="0"/>
              <a:t>    THE COURT:  These are just people to excuse, and they don't have to be alphabetized. This stack is going to need to get [repeat word or phrase].</a:t>
            </a:r>
          </a:p>
          <a:p>
            <a:pPr>
              <a:buNone/>
            </a:pPr>
            <a:endParaRPr lang="en-US" dirty="0" smtClean="0"/>
          </a:p>
          <a:p>
            <a:pPr algn="ctr">
              <a:buNone/>
            </a:pP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Plover Blog”</a:t>
            </a:r>
            <a:endParaRPr lang="en-US" dirty="0"/>
          </a:p>
        </p:txBody>
      </p:sp>
      <p:sp>
        <p:nvSpPr>
          <p:cNvPr id="3" name="Content Placeholder 2"/>
          <p:cNvSpPr>
            <a:spLocks noGrp="1"/>
          </p:cNvSpPr>
          <p:nvPr>
            <p:ph idx="1"/>
          </p:nvPr>
        </p:nvSpPr>
        <p:spPr>
          <a:xfrm>
            <a:off x="457200" y="1371600"/>
            <a:ext cx="8229600" cy="5334000"/>
          </a:xfrm>
        </p:spPr>
        <p:txBody>
          <a:bodyPr>
            <a:normAutofit fontScale="55000" lnSpcReduction="20000"/>
          </a:bodyPr>
          <a:lstStyle/>
          <a:p>
            <a:pPr>
              <a:buNone/>
            </a:pPr>
            <a:r>
              <a:rPr lang="en-US" dirty="0" smtClean="0"/>
              <a:t>       </a:t>
            </a:r>
            <a:r>
              <a:rPr lang="en-US" sz="4400" dirty="0" smtClean="0"/>
              <a:t>Consider this:</a:t>
            </a:r>
            <a:endParaRPr lang="en-US" dirty="0" smtClean="0"/>
          </a:p>
          <a:p>
            <a:pPr>
              <a:buNone/>
            </a:pPr>
            <a:endParaRPr lang="en-US" dirty="0" smtClean="0">
              <a:hlinkClick r:id="rId3"/>
            </a:endParaRPr>
          </a:p>
          <a:p>
            <a:pPr>
              <a:buNone/>
            </a:pPr>
            <a:endParaRPr lang="en-US" dirty="0" smtClean="0">
              <a:hlinkClick r:id="rId3"/>
            </a:endParaRPr>
          </a:p>
          <a:p>
            <a:pPr>
              <a:buNone/>
            </a:pPr>
            <a:r>
              <a:rPr lang="en-US" dirty="0" smtClean="0"/>
              <a:t>       </a:t>
            </a:r>
            <a:r>
              <a:rPr lang="en-US" dirty="0" err="1" smtClean="0">
                <a:hlinkClick r:id="rId3"/>
              </a:rPr>
              <a:t>Mirabai</a:t>
            </a:r>
            <a:r>
              <a:rPr lang="en-US" dirty="0" smtClean="0">
                <a:hlinkClick r:id="rId3"/>
              </a:rPr>
              <a:t> Knight</a:t>
            </a:r>
            <a:r>
              <a:rPr lang="en-US" dirty="0" smtClean="0"/>
              <a:t> </a:t>
            </a:r>
            <a:br>
              <a:rPr lang="en-US" dirty="0" smtClean="0"/>
            </a:br>
            <a:r>
              <a:rPr lang="en-US" dirty="0" smtClean="0"/>
              <a:t/>
            </a:r>
            <a:br>
              <a:rPr lang="en-US" dirty="0" smtClean="0"/>
            </a:br>
            <a:endParaRPr lang="en-US" dirty="0" smtClean="0"/>
          </a:p>
          <a:p>
            <a:pPr>
              <a:buNone/>
            </a:pPr>
            <a:r>
              <a:rPr lang="en-US" dirty="0" smtClean="0"/>
              <a:t>       I know some people advocate that students adopt experts' theories and briefs wholesale, because they think that otherwise beginners will tangle themselves up trying to devise their own briefs, but I completely disagree with that way of thinking. I'm hopeless at memorizing other people's briefs, but I can't live without the ones I've invented. </a:t>
            </a:r>
          </a:p>
          <a:p>
            <a:pPr>
              <a:buNone/>
            </a:pPr>
            <a:endParaRPr lang="en-US" i="1" dirty="0" smtClean="0">
              <a:solidFill>
                <a:srgbClr val="0070C0"/>
              </a:solidFill>
            </a:endParaRPr>
          </a:p>
          <a:p>
            <a:pPr>
              <a:buNone/>
            </a:pPr>
            <a:r>
              <a:rPr lang="en-US" i="1" dirty="0" smtClean="0">
                <a:solidFill>
                  <a:srgbClr val="0070C0"/>
                </a:solidFill>
              </a:rPr>
              <a:t>       In my opinion, building one's own system piece by piece is the only way to get truly fast, efficient, and hesitation-free.</a:t>
            </a:r>
            <a:r>
              <a:rPr lang="en-US" dirty="0" smtClean="0">
                <a:solidFill>
                  <a:schemeClr val="tx2">
                    <a:lumMod val="60000"/>
                    <a:lumOff val="40000"/>
                  </a:schemeClr>
                </a:solidFill>
              </a:rPr>
              <a:t> </a:t>
            </a:r>
            <a:r>
              <a:rPr lang="en-US" dirty="0" smtClean="0"/>
              <a:t>I'm convinced that that's why Ed </a:t>
            </a:r>
            <a:r>
              <a:rPr lang="en-US" dirty="0" err="1" smtClean="0"/>
              <a:t>Varallo</a:t>
            </a:r>
            <a:r>
              <a:rPr lang="en-US" dirty="0" smtClean="0"/>
              <a:t> and Mark </a:t>
            </a:r>
            <a:r>
              <a:rPr lang="en-US" dirty="0" err="1" smtClean="0"/>
              <a:t>Kislingbury</a:t>
            </a:r>
            <a:r>
              <a:rPr lang="en-US" dirty="0" smtClean="0"/>
              <a:t> are so good: Not because they somehow both hit upon the One True Perfect Stenographic System (their theories are actually quite different from one another), but because they both built their own systems from the bottom up. They're intimately familiar with every outline in their respective dictionaries because each one sprang from their own brain and fingers.</a:t>
            </a:r>
          </a:p>
          <a:p>
            <a:pPr>
              <a:buNone/>
            </a:pPr>
            <a:r>
              <a:rPr lang="en-US" dirty="0" smtClean="0"/>
              <a:t/>
            </a:r>
            <a:br>
              <a:rPr lang="en-US" dirty="0" smtClean="0"/>
            </a:br>
            <a:r>
              <a:rPr lang="en-US" dirty="0" smtClean="0"/>
              <a:t> http://plover.stenoknight.com/2010/06/steno-101-how-to-do-it.html</a:t>
            </a:r>
          </a:p>
          <a:p>
            <a:endParaRPr lang="en-US" dirty="0"/>
          </a:p>
        </p:txBody>
      </p:sp>
      <p:pic>
        <p:nvPicPr>
          <p:cNvPr id="4" name="Picture 3" descr="mirabai.jpg"/>
          <p:cNvPicPr>
            <a:picLocks noChangeAspect="1"/>
          </p:cNvPicPr>
          <p:nvPr/>
        </p:nvPicPr>
        <p:blipFill>
          <a:blip r:embed="rId4" cstate="print"/>
          <a:stretch>
            <a:fillRect/>
          </a:stretch>
        </p:blipFill>
        <p:spPr>
          <a:xfrm>
            <a:off x="6172200" y="1371600"/>
            <a:ext cx="1701800" cy="12763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put it another way . . .</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buNone/>
            </a:pPr>
            <a:r>
              <a:rPr lang="en-US" dirty="0" smtClean="0"/>
              <a:t>There are a thousand ways to skin a cat!</a:t>
            </a:r>
            <a:endParaRPr lang="en-US" dirty="0"/>
          </a:p>
        </p:txBody>
      </p:sp>
      <p:pic>
        <p:nvPicPr>
          <p:cNvPr id="4" name="Picture 3" descr="1000 ways to skin a cat.jpg"/>
          <p:cNvPicPr>
            <a:picLocks noChangeAspect="1"/>
          </p:cNvPicPr>
          <p:nvPr/>
        </p:nvPicPr>
        <p:blipFill>
          <a:blip r:embed="rId3"/>
          <a:stretch>
            <a:fillRect/>
          </a:stretch>
        </p:blipFill>
        <p:spPr>
          <a:xfrm>
            <a:off x="2286000" y="1295400"/>
            <a:ext cx="4469830" cy="389364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Evaluation and Practice</a:t>
            </a:r>
            <a:br>
              <a:rPr lang="en-US" dirty="0" smtClean="0"/>
            </a:br>
            <a:r>
              <a:rPr lang="en-US" sz="3100" dirty="0" smtClean="0"/>
              <a:t>Getting Dirty in the Trenches</a:t>
            </a:r>
            <a:endParaRPr lang="en-US" sz="3100" dirty="0"/>
          </a:p>
        </p:txBody>
      </p:sp>
      <p:pic>
        <p:nvPicPr>
          <p:cNvPr id="6" name="Picture 5" descr="getting dirty in the trenches.png"/>
          <p:cNvPicPr>
            <a:picLocks noChangeAspect="1"/>
          </p:cNvPicPr>
          <p:nvPr/>
        </p:nvPicPr>
        <p:blipFill>
          <a:blip r:embed="rId3" cstate="print"/>
          <a:stretch>
            <a:fillRect/>
          </a:stretch>
        </p:blipFill>
        <p:spPr>
          <a:xfrm>
            <a:off x="0" y="2209800"/>
            <a:ext cx="9144000" cy="30967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Evaluate Your Writing</a:t>
            </a:r>
            <a:endParaRPr lang="en-US" dirty="0"/>
          </a:p>
        </p:txBody>
      </p:sp>
      <p:sp>
        <p:nvSpPr>
          <p:cNvPr id="3" name="Content Placeholder 2"/>
          <p:cNvSpPr>
            <a:spLocks noGrp="1"/>
          </p:cNvSpPr>
          <p:nvPr>
            <p:ph idx="1"/>
          </p:nvPr>
        </p:nvSpPr>
        <p:spPr/>
        <p:txBody>
          <a:bodyPr/>
          <a:lstStyle/>
          <a:p>
            <a:pPr algn="ctr">
              <a:buNone/>
            </a:pPr>
            <a:r>
              <a:rPr lang="en-US" b="1" dirty="0" smtClean="0"/>
              <a:t>  Whether it’s a job transcript or practice, why is analysis important?</a:t>
            </a:r>
          </a:p>
          <a:p>
            <a:pPr>
              <a:buNone/>
            </a:pPr>
            <a:endParaRPr lang="en-US" b="1" dirty="0" smtClean="0"/>
          </a:p>
          <a:p>
            <a:pPr>
              <a:buNone/>
            </a:pPr>
            <a:endParaRPr lang="en-US" b="1" dirty="0" smtClean="0"/>
          </a:p>
          <a:p>
            <a:pPr algn="ctr">
              <a:buNone/>
            </a:pPr>
            <a:r>
              <a:rPr lang="en-US" dirty="0" smtClean="0"/>
              <a:t>[open question]</a:t>
            </a:r>
          </a:p>
          <a:p>
            <a:endParaRPr lang="en-US"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Evaluate Your Writing</a:t>
            </a:r>
            <a:endParaRPr lang="en-US" dirty="0"/>
          </a:p>
        </p:txBody>
      </p:sp>
      <p:sp>
        <p:nvSpPr>
          <p:cNvPr id="3" name="Content Placeholder 2"/>
          <p:cNvSpPr>
            <a:spLocks noGrp="1"/>
          </p:cNvSpPr>
          <p:nvPr>
            <p:ph idx="1"/>
          </p:nvPr>
        </p:nvSpPr>
        <p:spPr>
          <a:xfrm>
            <a:off x="457200" y="1600200"/>
            <a:ext cx="8229600" cy="4724400"/>
          </a:xfrm>
        </p:spPr>
        <p:txBody>
          <a:bodyPr>
            <a:normAutofit fontScale="55000" lnSpcReduction="20000"/>
          </a:bodyPr>
          <a:lstStyle/>
          <a:p>
            <a:pPr>
              <a:buNone/>
            </a:pPr>
            <a:r>
              <a:rPr lang="en-US" b="1" dirty="0" smtClean="0"/>
              <a:t>        Why is analysis important?</a:t>
            </a:r>
          </a:p>
          <a:p>
            <a:endParaRPr lang="en-US" dirty="0" smtClean="0"/>
          </a:p>
          <a:p>
            <a:pPr>
              <a:buNone/>
            </a:pPr>
            <a:r>
              <a:rPr lang="en-US" dirty="0" smtClean="0"/>
              <a:t>        </a:t>
            </a:r>
            <a:r>
              <a:rPr lang="en-US" u="sng" dirty="0" smtClean="0"/>
              <a:t>You need to determine the strength of each of your </a:t>
            </a:r>
            <a:r>
              <a:rPr lang="en-US" b="1" u="sng" dirty="0" smtClean="0"/>
              <a:t>“CRR Basics”</a:t>
            </a:r>
            <a:r>
              <a:rPr lang="en-US" u="sng" dirty="0" smtClean="0"/>
              <a:t>:</a:t>
            </a:r>
          </a:p>
          <a:p>
            <a:pPr>
              <a:buNone/>
            </a:pPr>
            <a:endParaRPr lang="en-US" u="sng" dirty="0" smtClean="0"/>
          </a:p>
          <a:p>
            <a:r>
              <a:rPr lang="en-US" dirty="0" err="1" smtClean="0"/>
              <a:t>Untranslates</a:t>
            </a:r>
            <a:r>
              <a:rPr lang="en-US" dirty="0" smtClean="0"/>
              <a:t>/mistranslates as a result of:</a:t>
            </a:r>
          </a:p>
          <a:p>
            <a:endParaRPr lang="en-US" dirty="0" smtClean="0"/>
          </a:p>
          <a:p>
            <a:pPr lvl="1"/>
            <a:r>
              <a:rPr lang="en-US" sz="2600" dirty="0" smtClean="0"/>
              <a:t>Inaccuracy  (finger drills) </a:t>
            </a:r>
          </a:p>
          <a:p>
            <a:pPr lvl="1"/>
            <a:r>
              <a:rPr lang="en-US" sz="2600" dirty="0" smtClean="0"/>
              <a:t>lack of speed (“listen” to faster speeds for an entire month before a rigorous three-month practice schedule)</a:t>
            </a:r>
          </a:p>
          <a:p>
            <a:pPr lvl="1"/>
            <a:r>
              <a:rPr lang="en-US" sz="2600" dirty="0" smtClean="0"/>
              <a:t>hesitance in theory recollection (make your own audio drills from specific word lists, making them from a five-minute take that you can then practice to over and over as well is even better)</a:t>
            </a:r>
          </a:p>
          <a:p>
            <a:pPr>
              <a:buNone/>
            </a:pPr>
            <a:r>
              <a:rPr lang="en-US" sz="2000" dirty="0" smtClean="0"/>
              <a:t>            </a:t>
            </a:r>
            <a:endParaRPr lang="en-US" u="sng" dirty="0" smtClean="0"/>
          </a:p>
          <a:p>
            <a:r>
              <a:rPr lang="en-US" dirty="0" smtClean="0"/>
              <a:t>Conflicts or poorly resolved conflicts</a:t>
            </a:r>
          </a:p>
          <a:p>
            <a:r>
              <a:rPr lang="en-US" dirty="0" smtClean="0"/>
              <a:t>Punctuation</a:t>
            </a:r>
          </a:p>
          <a:p>
            <a:pPr lvl="1"/>
            <a:r>
              <a:rPr lang="en-US" dirty="0" smtClean="0"/>
              <a:t>You can’t write what you haven’t learned</a:t>
            </a:r>
          </a:p>
          <a:p>
            <a:pPr lvl="1"/>
            <a:r>
              <a:rPr lang="en-US" dirty="0" smtClean="0"/>
              <a:t>You can’t write what you haven’t decided to implement as basic punctuation principles</a:t>
            </a:r>
          </a:p>
          <a:p>
            <a:r>
              <a:rPr lang="en-US" dirty="0" smtClean="0"/>
              <a:t>Word-boundary issues</a:t>
            </a:r>
          </a:p>
          <a:p>
            <a:r>
              <a:rPr lang="en-US" dirty="0" smtClean="0"/>
              <a:t>Prefixes and suffixes as well as compound words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Creating your own Curriculum</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If you’re going to be effective in advancing, you first need to figure out:</a:t>
            </a:r>
          </a:p>
          <a:p>
            <a:pPr>
              <a:buNone/>
            </a:pPr>
            <a:endParaRPr lang="en-US" u="sng" dirty="0" smtClean="0"/>
          </a:p>
          <a:p>
            <a:r>
              <a:rPr lang="en-US" u="sng" dirty="0" smtClean="0"/>
              <a:t>How</a:t>
            </a:r>
            <a:r>
              <a:rPr lang="en-US" dirty="0" smtClean="0"/>
              <a:t> to learn</a:t>
            </a:r>
          </a:p>
          <a:p>
            <a:r>
              <a:rPr lang="en-US" u="sng" dirty="0" smtClean="0"/>
              <a:t>How</a:t>
            </a:r>
            <a:r>
              <a:rPr lang="en-US" dirty="0" smtClean="0"/>
              <a:t> to organize</a:t>
            </a:r>
          </a:p>
          <a:p>
            <a:r>
              <a:rPr lang="en-US" u="sng" dirty="0" smtClean="0"/>
              <a:t>How</a:t>
            </a:r>
            <a:r>
              <a:rPr lang="en-US" dirty="0" smtClean="0"/>
              <a:t> to recognize cans of worms or roads you </a:t>
            </a:r>
            <a:r>
              <a:rPr lang="en-US" u="sng" dirty="0" smtClean="0"/>
              <a:t>don’t</a:t>
            </a:r>
            <a:r>
              <a:rPr lang="en-US" dirty="0" smtClean="0"/>
              <a:t> want to go down</a:t>
            </a:r>
          </a:p>
          <a:p>
            <a:r>
              <a:rPr lang="en-US" dirty="0" smtClean="0"/>
              <a:t>How to take those methods you </a:t>
            </a:r>
            <a:r>
              <a:rPr lang="en-US" u="sng" dirty="0" smtClean="0"/>
              <a:t>do</a:t>
            </a:r>
            <a:r>
              <a:rPr lang="en-US" dirty="0" smtClean="0"/>
              <a:t> want to expand upon and create patterns and ideas you can master in MANY different ways.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Evaluate Your Writing</a:t>
            </a:r>
            <a:endParaRPr lang="en-US" dirty="0"/>
          </a:p>
        </p:txBody>
      </p:sp>
      <p:sp>
        <p:nvSpPr>
          <p:cNvPr id="3" name="Content Placeholder 2"/>
          <p:cNvSpPr>
            <a:spLocks noGrp="1"/>
          </p:cNvSpPr>
          <p:nvPr>
            <p:ph idx="1"/>
          </p:nvPr>
        </p:nvSpPr>
        <p:spPr>
          <a:xfrm>
            <a:off x="457200" y="1600200"/>
            <a:ext cx="8229600" cy="4800600"/>
          </a:xfrm>
        </p:spPr>
        <p:txBody>
          <a:bodyPr>
            <a:normAutofit fontScale="40000" lnSpcReduction="20000"/>
          </a:bodyPr>
          <a:lstStyle/>
          <a:p>
            <a:pPr>
              <a:buNone/>
            </a:pPr>
            <a:r>
              <a:rPr lang="en-US" b="1" dirty="0" smtClean="0"/>
              <a:t>        </a:t>
            </a:r>
            <a:r>
              <a:rPr lang="en-US" sz="4000" b="1" dirty="0" smtClean="0"/>
              <a:t>Why is analysis important?</a:t>
            </a:r>
          </a:p>
          <a:p>
            <a:endParaRPr lang="en-US" sz="4000" dirty="0" smtClean="0"/>
          </a:p>
          <a:p>
            <a:pPr>
              <a:buNone/>
            </a:pPr>
            <a:r>
              <a:rPr lang="en-US" sz="4000" dirty="0" smtClean="0"/>
              <a:t>        </a:t>
            </a:r>
            <a:r>
              <a:rPr lang="en-US" sz="4000" u="sng" dirty="0" smtClean="0"/>
              <a:t>You need to determine the strength of each of your </a:t>
            </a:r>
            <a:r>
              <a:rPr lang="en-US" sz="4000" b="1" u="sng" dirty="0" smtClean="0"/>
              <a:t>“CRR advanced techniques”:</a:t>
            </a:r>
          </a:p>
          <a:p>
            <a:pPr>
              <a:buNone/>
            </a:pPr>
            <a:endParaRPr lang="en-US" sz="4000" u="sng" dirty="0" smtClean="0"/>
          </a:p>
          <a:p>
            <a:pPr>
              <a:buNone/>
            </a:pPr>
            <a:r>
              <a:rPr lang="en-US" sz="4000" b="1" dirty="0" smtClean="0"/>
              <a:t>       </a:t>
            </a:r>
            <a:r>
              <a:rPr lang="en-US" sz="4000" b="1" dirty="0" smtClean="0">
                <a:solidFill>
                  <a:srgbClr val="0070C0"/>
                </a:solidFill>
              </a:rPr>
              <a:t>If you had </a:t>
            </a:r>
            <a:r>
              <a:rPr lang="en-US" sz="4000" b="1" u="sng" dirty="0" smtClean="0">
                <a:solidFill>
                  <a:srgbClr val="0070C0"/>
                </a:solidFill>
              </a:rPr>
              <a:t>all the time in the world</a:t>
            </a:r>
            <a:r>
              <a:rPr lang="en-US" sz="4000" b="1" dirty="0" smtClean="0">
                <a:solidFill>
                  <a:srgbClr val="0070C0"/>
                </a:solidFill>
              </a:rPr>
              <a:t>, could you write </a:t>
            </a:r>
            <a:r>
              <a:rPr lang="en-US" sz="4000" b="1" u="sng" dirty="0" smtClean="0">
                <a:solidFill>
                  <a:srgbClr val="0070C0"/>
                </a:solidFill>
              </a:rPr>
              <a:t>ANY</a:t>
            </a:r>
            <a:r>
              <a:rPr lang="en-US" sz="4000" b="1" dirty="0" smtClean="0">
                <a:solidFill>
                  <a:srgbClr val="0070C0"/>
                </a:solidFill>
              </a:rPr>
              <a:t> piece of material given to you?</a:t>
            </a:r>
          </a:p>
          <a:p>
            <a:pPr>
              <a:buNone/>
            </a:pPr>
            <a:endParaRPr lang="en-US" sz="4000" b="1" dirty="0" smtClean="0">
              <a:solidFill>
                <a:srgbClr val="0070C0"/>
              </a:solidFill>
            </a:endParaRPr>
          </a:p>
          <a:p>
            <a:r>
              <a:rPr lang="en-US" sz="4000" dirty="0" smtClean="0"/>
              <a:t>Can you stitch acronyms?  (</a:t>
            </a:r>
            <a:r>
              <a:rPr lang="en-US" sz="4000" u="sng" dirty="0" smtClean="0"/>
              <a:t>Do not underestimate the power of this tip</a:t>
            </a:r>
            <a:r>
              <a:rPr lang="en-US" sz="4000" dirty="0" smtClean="0"/>
              <a:t>!)</a:t>
            </a:r>
          </a:p>
          <a:p>
            <a:r>
              <a:rPr lang="en-US" sz="4000" dirty="0" smtClean="0"/>
              <a:t>Can you write:</a:t>
            </a:r>
          </a:p>
          <a:p>
            <a:pPr lvl="1">
              <a:buNone/>
            </a:pPr>
            <a:r>
              <a:rPr lang="en-US" sz="4000" dirty="0" smtClean="0"/>
              <a:t>        hyphen with no space, hyphen with a space (marked-up document, 3- to $4,000</a:t>
            </a:r>
          </a:p>
          <a:p>
            <a:pPr lvl="1">
              <a:buNone/>
            </a:pPr>
            <a:r>
              <a:rPr lang="en-US" sz="4000" dirty="0" smtClean="0"/>
              <a:t>         forced space, delete space, cap, uncap, colon with two spaces after, colon with no space after</a:t>
            </a:r>
          </a:p>
          <a:p>
            <a:pPr lvl="1">
              <a:buNone/>
            </a:pPr>
            <a:r>
              <a:rPr lang="en-US" sz="4000" dirty="0" smtClean="0"/>
              <a:t>        (      (^        )       “          “^            “               </a:t>
            </a:r>
          </a:p>
          <a:p>
            <a:pPr lvl="1">
              <a:buNone/>
            </a:pPr>
            <a:r>
              <a:rPr lang="en-US" sz="4000" dirty="0" smtClean="0"/>
              <a:t>        .0     0.0     .com, .org     @     # </a:t>
            </a:r>
          </a:p>
          <a:p>
            <a:r>
              <a:rPr lang="en-US" sz="4000" dirty="0" smtClean="0"/>
              <a:t>Can you stitch words that are spelled out in the record? </a:t>
            </a:r>
          </a:p>
          <a:p>
            <a:r>
              <a:rPr lang="en-US" sz="4000" dirty="0" smtClean="0"/>
              <a:t>Can you fingerspell and stitch lowercase letters together? (If given all the time in the world?)</a:t>
            </a:r>
          </a:p>
          <a:p>
            <a:r>
              <a:rPr lang="en-US" sz="4000" dirty="0" smtClean="0"/>
              <a:t>Can you utilize macros to write dollar amounts or fix something you’ve already written?</a:t>
            </a:r>
          </a:p>
          <a:p>
            <a:r>
              <a:rPr lang="en-US" sz="4000" dirty="0" smtClean="0"/>
              <a:t>Do you paragraph appropriately and flag trouble areas that </a:t>
            </a:r>
            <a:r>
              <a:rPr lang="en-US" sz="4000" dirty="0" err="1" smtClean="0"/>
              <a:t>tran</a:t>
            </a:r>
            <a:r>
              <a:rPr lang="en-US" sz="4000" dirty="0" smtClean="0"/>
              <a:t> so you can clean them up without having to “edit” the transcript in order to do so?</a:t>
            </a:r>
            <a:endParaRPr lang="en-US" dirty="0" smtClean="0"/>
          </a:p>
          <a:p>
            <a:pPr>
              <a:buNone/>
            </a:pPr>
            <a:endParaRPr lang="en-US" u="sng" dirty="0" smtClean="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Evaluate Your Writing</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pPr>
              <a:buNone/>
            </a:pPr>
            <a:r>
              <a:rPr lang="en-US" b="1" dirty="0" smtClean="0"/>
              <a:t>        </a:t>
            </a:r>
            <a:endParaRPr lang="en-US" sz="4000" b="1" u="sng" dirty="0" smtClean="0"/>
          </a:p>
          <a:p>
            <a:pPr>
              <a:buNone/>
            </a:pPr>
            <a:r>
              <a:rPr lang="en-US" sz="4000" b="1" dirty="0" smtClean="0"/>
              <a:t>   </a:t>
            </a:r>
            <a:r>
              <a:rPr lang="en-US" sz="4000" b="1" dirty="0" smtClean="0">
                <a:solidFill>
                  <a:srgbClr val="0070C0"/>
                </a:solidFill>
              </a:rPr>
              <a:t>If you had </a:t>
            </a:r>
            <a:r>
              <a:rPr lang="en-US" sz="4000" b="1" u="sng" dirty="0" smtClean="0">
                <a:solidFill>
                  <a:srgbClr val="0070C0"/>
                </a:solidFill>
              </a:rPr>
              <a:t>all the time in the world to</a:t>
            </a:r>
            <a:r>
              <a:rPr lang="en-US" sz="4000" b="1" dirty="0" smtClean="0">
                <a:solidFill>
                  <a:srgbClr val="0070C0"/>
                </a:solidFill>
              </a:rPr>
              <a:t> write </a:t>
            </a:r>
            <a:r>
              <a:rPr lang="en-US" sz="4000" b="1" u="sng" dirty="0" smtClean="0">
                <a:solidFill>
                  <a:srgbClr val="0070C0"/>
                </a:solidFill>
              </a:rPr>
              <a:t>ANY</a:t>
            </a:r>
            <a:r>
              <a:rPr lang="en-US" sz="4000" b="1" dirty="0" smtClean="0">
                <a:solidFill>
                  <a:srgbClr val="0070C0"/>
                </a:solidFill>
              </a:rPr>
              <a:t> piece of material given to you, what would you start working on first to make that happen for you?</a:t>
            </a:r>
          </a:p>
          <a:p>
            <a:pPr>
              <a:buNone/>
            </a:pPr>
            <a:endParaRPr lang="en-US" sz="4000" b="1" dirty="0" smtClean="0">
              <a:solidFill>
                <a:srgbClr val="0070C0"/>
              </a:solidFill>
            </a:endParaRPr>
          </a:p>
          <a:p>
            <a:pPr>
              <a:buNone/>
            </a:pPr>
            <a:r>
              <a:rPr lang="en-US" sz="4000" b="1" dirty="0" smtClean="0">
                <a:solidFill>
                  <a:srgbClr val="0070C0"/>
                </a:solidFill>
              </a:rPr>
              <a:t>   [Discuss]</a:t>
            </a:r>
          </a:p>
          <a:p>
            <a:endParaRPr lang="en-US" dirty="0" smtClean="0"/>
          </a:p>
          <a:p>
            <a:pPr>
              <a:buNone/>
            </a:pPr>
            <a:endParaRPr lang="en-US" u="sng" dirty="0" smtClean="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Prefixes/Suffixes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pPr>
              <a:buNone/>
            </a:pPr>
            <a:r>
              <a:rPr lang="en-US" dirty="0" smtClean="0"/>
              <a:t>    First thing you need to do before you start messing with your dictionary is:</a:t>
            </a:r>
          </a:p>
          <a:p>
            <a:endParaRPr lang="en-US" sz="2200" dirty="0" smtClean="0"/>
          </a:p>
          <a:p>
            <a:pPr algn="ctr">
              <a:buNone/>
            </a:pPr>
            <a:r>
              <a:rPr lang="en-US" sz="5400" b="1" dirty="0" smtClean="0"/>
              <a:t>BACK IT UP!!!</a:t>
            </a:r>
          </a:p>
          <a:p>
            <a:endParaRPr lang="en-US" sz="2200" dirty="0" smtClean="0"/>
          </a:p>
          <a:p>
            <a:r>
              <a:rPr lang="en-US" dirty="0" smtClean="0"/>
              <a:t>Remember that anytime you make a copy of something and then alter the original, you no longer have a backup; you just have one copy of your original before you altered it. Store this backed-up dictionary in </a:t>
            </a:r>
            <a:r>
              <a:rPr lang="en-US" u="sng" dirty="0" smtClean="0"/>
              <a:t>two</a:t>
            </a:r>
            <a:r>
              <a:rPr lang="en-US" dirty="0" smtClean="0"/>
              <a:t> different places.</a:t>
            </a:r>
          </a:p>
          <a:p>
            <a:pPr>
              <a:buNone/>
            </a:pPr>
            <a:endParaRPr lang="en-US" dirty="0" smtClean="0"/>
          </a:p>
          <a:p>
            <a:pPr>
              <a:buNone/>
            </a:pPr>
            <a:r>
              <a:rPr lang="en-US" i="1" dirty="0" smtClean="0">
                <a:solidFill>
                  <a:schemeClr val="bg1">
                    <a:lumMod val="50000"/>
                  </a:schemeClr>
                </a:solidFill>
              </a:rPr>
              <a:t>[DO THIS </a:t>
            </a:r>
            <a:r>
              <a:rPr lang="en-US" i="1" u="sng" dirty="0" smtClean="0">
                <a:solidFill>
                  <a:schemeClr val="bg1">
                    <a:lumMod val="50000"/>
                  </a:schemeClr>
                </a:solidFill>
              </a:rPr>
              <a:t>NOW</a:t>
            </a:r>
            <a:r>
              <a:rPr lang="en-US" i="1" dirty="0" smtClean="0">
                <a:solidFill>
                  <a:schemeClr val="bg1">
                    <a:lumMod val="50000"/>
                  </a:schemeClr>
                </a:solidFill>
              </a:rPr>
              <a:t>.]</a:t>
            </a:r>
            <a:endParaRPr lang="en-US" i="1" u="sng" dirty="0" smtClean="0">
              <a:solidFill>
                <a:schemeClr val="bg1">
                  <a:lumMod val="5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r>
              <a:rPr lang="en-US" b="1" dirty="0" smtClean="0"/>
              <a:t>Basic suffixes:</a:t>
            </a:r>
          </a:p>
          <a:p>
            <a:pPr>
              <a:buNone/>
            </a:pPr>
            <a:endParaRPr lang="en-US" dirty="0" smtClean="0"/>
          </a:p>
          <a:p>
            <a:pPr lvl="1"/>
            <a:r>
              <a:rPr lang="en-US" dirty="0" err="1" smtClean="0"/>
              <a:t>ing</a:t>
            </a:r>
            <a:endParaRPr lang="en-US" dirty="0" smtClean="0"/>
          </a:p>
          <a:p>
            <a:pPr lvl="1"/>
            <a:r>
              <a:rPr lang="en-US" dirty="0" smtClean="0"/>
              <a:t>s</a:t>
            </a:r>
          </a:p>
          <a:p>
            <a:pPr lvl="1"/>
            <a:r>
              <a:rPr lang="en-US" dirty="0" smtClean="0"/>
              <a:t>d</a:t>
            </a:r>
          </a:p>
          <a:p>
            <a:pPr lvl="1"/>
            <a:r>
              <a:rPr lang="en-US" dirty="0" smtClean="0"/>
              <a:t>y</a:t>
            </a:r>
          </a:p>
          <a:p>
            <a:pPr lvl="1"/>
            <a:r>
              <a:rPr lang="en-US" dirty="0" err="1" smtClean="0"/>
              <a:t>ly</a:t>
            </a:r>
            <a:endParaRPr lang="en-US" dirty="0" smtClean="0"/>
          </a:p>
          <a:p>
            <a:pPr lvl="1"/>
            <a:endParaRPr lang="en-US" dirty="0" smtClean="0"/>
          </a:p>
          <a:p>
            <a:pPr>
              <a:buNone/>
            </a:pPr>
            <a:r>
              <a:rPr lang="en-US" dirty="0" smtClean="0"/>
              <a:t>Do you have these in your dictionary by themselves as a “catch-all?”</a:t>
            </a:r>
          </a:p>
          <a:p>
            <a:pPr>
              <a:buNone/>
            </a:pPr>
            <a:endParaRPr lang="en-US" dirty="0" smtClean="0"/>
          </a:p>
          <a:p>
            <a:r>
              <a:rPr lang="en-US" b="1" dirty="0" smtClean="0"/>
              <a:t>List of basic prefixes and suffixes:</a:t>
            </a:r>
          </a:p>
          <a:p>
            <a:pPr lvl="1">
              <a:buNone/>
            </a:pPr>
            <a:r>
              <a:rPr lang="en-US" sz="2300" dirty="0" smtClean="0"/>
              <a:t>http://teacher.scholastic.com/reading/bestpractices/vocabulary/pdf/prefixes_suffixes.pdf </a:t>
            </a:r>
            <a:r>
              <a:rPr lang="en-US" dirty="0" smtClean="0"/>
              <a:t/>
            </a:r>
            <a:br>
              <a:rPr lang="en-US" dirty="0" smtClean="0"/>
            </a:br>
            <a:endParaRPr lang="en-US" dirty="0" smtClean="0"/>
          </a:p>
          <a:p>
            <a:r>
              <a:rPr lang="en-US" b="1" dirty="0" smtClean="0"/>
              <a:t>List of comprehensive suffixes:</a:t>
            </a:r>
          </a:p>
          <a:p>
            <a:pPr lvl="1">
              <a:buNone/>
            </a:pPr>
            <a:r>
              <a:rPr lang="en-US" sz="2300" dirty="0" smtClean="0"/>
              <a:t>https://www.learnthat.org/pages/view/suffix.html</a:t>
            </a:r>
          </a:p>
          <a:p>
            <a:pPr lvl="1"/>
            <a:endParaRPr lang="en-US" dirty="0" smtClean="0"/>
          </a:p>
          <a:p>
            <a:pPr>
              <a:buNone/>
            </a:pPr>
            <a:endParaRPr lang="en-US" dirty="0" smtClean="0"/>
          </a:p>
          <a:p>
            <a:pPr lvl="1"/>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Prefixes and Suffixes</a:t>
            </a:r>
            <a:br>
              <a:rPr lang="en-US" dirty="0" smtClean="0"/>
            </a:br>
            <a:r>
              <a:rPr lang="en-US" dirty="0" smtClean="0"/>
              <a:t>and how they affect compound words</a:t>
            </a:r>
            <a:endParaRPr lang="en-US" dirty="0"/>
          </a:p>
        </p:txBody>
      </p:sp>
      <p:sp>
        <p:nvSpPr>
          <p:cNvPr id="3" name="Content Placeholder 2"/>
          <p:cNvSpPr>
            <a:spLocks noGrp="1"/>
          </p:cNvSpPr>
          <p:nvPr>
            <p:ph idx="1"/>
          </p:nvPr>
        </p:nvSpPr>
        <p:spPr/>
        <p:txBody>
          <a:bodyPr>
            <a:normAutofit fontScale="92500" lnSpcReduction="10000"/>
          </a:bodyPr>
          <a:lstStyle/>
          <a:p>
            <a:pPr lvl="1">
              <a:buNone/>
            </a:pPr>
            <a:r>
              <a:rPr lang="en-US" dirty="0" smtClean="0"/>
              <a:t>Some words are used as both prefixes and suffixes:</a:t>
            </a:r>
          </a:p>
          <a:p>
            <a:pPr lvl="1">
              <a:buNone/>
            </a:pPr>
            <a:endParaRPr lang="en-US" dirty="0" smtClean="0"/>
          </a:p>
          <a:p>
            <a:pPr lvl="1"/>
            <a:r>
              <a:rPr lang="en-US" dirty="0" smtClean="0"/>
              <a:t>Up		upload, holdup</a:t>
            </a:r>
          </a:p>
          <a:p>
            <a:pPr lvl="1"/>
            <a:r>
              <a:rPr lang="en-US" dirty="0" smtClean="0"/>
              <a:t>Down		downside, facedown</a:t>
            </a:r>
          </a:p>
          <a:p>
            <a:pPr lvl="1"/>
            <a:r>
              <a:rPr lang="en-US" dirty="0" smtClean="0"/>
              <a:t>Back		backdrop, piggyback</a:t>
            </a:r>
          </a:p>
          <a:p>
            <a:pPr lvl="1"/>
            <a:r>
              <a:rPr lang="en-US" dirty="0" smtClean="0"/>
              <a:t>Front		</a:t>
            </a:r>
            <a:r>
              <a:rPr lang="en-US" dirty="0" err="1" smtClean="0"/>
              <a:t>frontside</a:t>
            </a:r>
            <a:r>
              <a:rPr lang="en-US" dirty="0" smtClean="0"/>
              <a:t>, forefront</a:t>
            </a:r>
          </a:p>
          <a:p>
            <a:pPr lvl="1"/>
            <a:r>
              <a:rPr lang="en-US" dirty="0" smtClean="0"/>
              <a:t>In		inbounds, -- (break-in)</a:t>
            </a:r>
          </a:p>
          <a:p>
            <a:pPr lvl="1"/>
            <a:r>
              <a:rPr lang="en-US" dirty="0" smtClean="0"/>
              <a:t>Out		outlook, takeout</a:t>
            </a:r>
          </a:p>
          <a:p>
            <a:pPr lvl="1"/>
            <a:r>
              <a:rPr lang="en-US" dirty="0" smtClean="0"/>
              <a:t>Over		overdressed, takeover</a:t>
            </a:r>
          </a:p>
          <a:p>
            <a:pPr lvl="1"/>
            <a:r>
              <a:rPr lang="en-US" dirty="0" smtClean="0"/>
              <a:t>Under		undercover, -- (over-under)</a:t>
            </a:r>
          </a:p>
          <a:p>
            <a:pPr lvl="1"/>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Prefixes and Suffixes</a:t>
            </a:r>
            <a:br>
              <a:rPr lang="en-US" dirty="0" smtClean="0"/>
            </a:br>
            <a:r>
              <a:rPr lang="en-US" dirty="0" smtClean="0"/>
              <a:t>and how they affect compound words</a:t>
            </a:r>
            <a:endParaRPr lang="en-US" dirty="0"/>
          </a:p>
        </p:txBody>
      </p:sp>
      <p:sp>
        <p:nvSpPr>
          <p:cNvPr id="3" name="Content Placeholder 2"/>
          <p:cNvSpPr>
            <a:spLocks noGrp="1"/>
          </p:cNvSpPr>
          <p:nvPr>
            <p:ph idx="1"/>
          </p:nvPr>
        </p:nvSpPr>
        <p:spPr/>
        <p:txBody>
          <a:bodyPr>
            <a:normAutofit/>
          </a:bodyPr>
          <a:lstStyle/>
          <a:p>
            <a:pPr lvl="1">
              <a:buNone/>
            </a:pPr>
            <a:endParaRPr lang="en-US" dirty="0" smtClean="0"/>
          </a:p>
          <a:p>
            <a:pPr lvl="1">
              <a:buNone/>
            </a:pPr>
            <a:r>
              <a:rPr lang="en-US" dirty="0" smtClean="0"/>
              <a:t>I can’t see the jet way over there.</a:t>
            </a:r>
          </a:p>
          <a:p>
            <a:pPr lvl="1">
              <a:buNone/>
            </a:pPr>
            <a:endParaRPr lang="en-US" dirty="0" smtClean="0"/>
          </a:p>
          <a:p>
            <a:pPr lvl="1">
              <a:buNone/>
            </a:pPr>
            <a:r>
              <a:rPr lang="en-US" dirty="0" smtClean="0"/>
              <a:t>For me:</a:t>
            </a:r>
          </a:p>
          <a:p>
            <a:pPr lvl="1">
              <a:buNone/>
            </a:pPr>
            <a:endParaRPr lang="en-US" dirty="0" smtClean="0"/>
          </a:p>
          <a:p>
            <a:pPr lvl="1">
              <a:buNone/>
            </a:pPr>
            <a:r>
              <a:rPr lang="en-US" dirty="0" err="1" smtClean="0"/>
              <a:t>Jetway</a:t>
            </a:r>
            <a:r>
              <a:rPr lang="en-US" dirty="0" smtClean="0"/>
              <a:t> JET/WOI </a:t>
            </a:r>
          </a:p>
          <a:p>
            <a:pPr lvl="1">
              <a:buNone/>
            </a:pPr>
            <a:r>
              <a:rPr lang="en-US" dirty="0" smtClean="0"/>
              <a:t>   -or- </a:t>
            </a:r>
          </a:p>
          <a:p>
            <a:pPr lvl="1">
              <a:buNone/>
            </a:pPr>
            <a:r>
              <a:rPr lang="en-US" dirty="0" smtClean="0"/>
              <a:t>JET/DLOIT/WAI</a:t>
            </a:r>
          </a:p>
          <a:p>
            <a:pPr lvl="1">
              <a:buNone/>
            </a:pPr>
            <a:endParaRPr lang="en-US" dirty="0" smtClean="0"/>
          </a:p>
          <a:p>
            <a:pPr lvl="1"/>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Some words used as prefixes and suffixes are sometimes used connected to another word and sometimes need a hyphen</a:t>
            </a:r>
          </a:p>
          <a:p>
            <a:pPr lvl="1"/>
            <a:r>
              <a:rPr lang="en-US" dirty="0" smtClean="0"/>
              <a:t> -back</a:t>
            </a:r>
          </a:p>
          <a:p>
            <a:pPr lvl="1"/>
            <a:r>
              <a:rPr lang="en-US" dirty="0" smtClean="0"/>
              <a:t> -year</a:t>
            </a:r>
          </a:p>
          <a:p>
            <a:pPr lvl="1"/>
            <a:r>
              <a:rPr lang="en-US" dirty="0" smtClean="0"/>
              <a:t> -day</a:t>
            </a:r>
          </a:p>
          <a:p>
            <a:pPr lvl="1"/>
            <a:r>
              <a:rPr lang="en-US" dirty="0" smtClean="0"/>
              <a:t> -time</a:t>
            </a:r>
          </a:p>
          <a:p>
            <a:r>
              <a:rPr lang="en-US" dirty="0" smtClean="0"/>
              <a:t>When you start working a prefix or suffix theory, consider how it will affect words across a broad spectrum.</a:t>
            </a:r>
          </a:p>
          <a:p>
            <a:pPr lvl="2"/>
            <a:r>
              <a:rPr lang="en-US" dirty="0" smtClean="0"/>
              <a:t>Open your own dictionary and search for the prefix/suffix to get an idea what sorts of words you already have defined in your dictionary</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a:xfrm>
            <a:off x="457200" y="1524000"/>
            <a:ext cx="8229600" cy="4602163"/>
          </a:xfrm>
        </p:spPr>
        <p:txBody>
          <a:bodyPr>
            <a:normAutofit fontScale="92500" lnSpcReduction="10000"/>
          </a:bodyPr>
          <a:lstStyle/>
          <a:p>
            <a:r>
              <a:rPr lang="en-US" sz="2400" dirty="0" smtClean="0"/>
              <a:t>Some prefixes and suffixes may cause you particular difficulty. You will need to determine which ones wreak the most havoc with your theory and maybe even with the way you have changed that theory and your dictionary over time.</a:t>
            </a:r>
          </a:p>
          <a:p>
            <a:pPr>
              <a:buNone/>
            </a:pPr>
            <a:endParaRPr lang="en-US" sz="2400" dirty="0" smtClean="0"/>
          </a:p>
          <a:p>
            <a:pPr>
              <a:buNone/>
            </a:pPr>
            <a:r>
              <a:rPr lang="en-US" sz="2400" dirty="0" smtClean="0"/>
              <a:t>     Pay close attention to detail when entertaining the idea of changing the way you do those in your dictionary. No shotgun approaches! Comprehensive analysis and fixes for as many related issues as you can find/think to take care of is your best approach</a:t>
            </a:r>
          </a:p>
          <a:p>
            <a:pPr>
              <a:buNone/>
            </a:pPr>
            <a:r>
              <a:rPr lang="en-US" sz="2400" dirty="0" smtClean="0"/>
              <a:t>    </a:t>
            </a:r>
          </a:p>
          <a:p>
            <a:pPr>
              <a:buNone/>
            </a:pPr>
            <a:r>
              <a:rPr lang="en-US" sz="2400" dirty="0" smtClean="0"/>
              <a:t>    For me:</a:t>
            </a:r>
          </a:p>
          <a:p>
            <a:pPr>
              <a:buNone/>
            </a:pPr>
            <a:endParaRPr lang="en-US" sz="2400" dirty="0" smtClean="0"/>
          </a:p>
          <a:p>
            <a:pPr>
              <a:buNone/>
            </a:pPr>
            <a:r>
              <a:rPr lang="en-US" sz="2400" dirty="0" smtClean="0"/>
              <a:t>     EL, AL         IN, EN</a:t>
            </a:r>
          </a:p>
          <a:p>
            <a:pPr>
              <a:buNone/>
            </a:pPr>
            <a:endParaRPr lang="en-US" dirty="0" smtClean="0"/>
          </a:p>
          <a:p>
            <a:pPr>
              <a:buNone/>
            </a:pPr>
            <a:endParaRPr lang="en-US" dirty="0" smtClean="0"/>
          </a:p>
          <a:p>
            <a:pPr>
              <a:buNone/>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p:txBody>
          <a:bodyPr/>
          <a:lstStyle/>
          <a:p>
            <a:pPr>
              <a:buNone/>
            </a:pPr>
            <a:r>
              <a:rPr lang="en-US" dirty="0" smtClean="0"/>
              <a:t>increasingly</a:t>
            </a:r>
          </a:p>
          <a:p>
            <a:pPr>
              <a:buNone/>
            </a:pPr>
            <a:endParaRPr lang="en-US" dirty="0" smtClean="0"/>
          </a:p>
          <a:p>
            <a:pPr>
              <a:buNone/>
            </a:pPr>
            <a:r>
              <a:rPr lang="en-US" dirty="0" smtClean="0"/>
              <a:t>meaningful</a:t>
            </a:r>
          </a:p>
          <a:p>
            <a:pPr>
              <a:buNone/>
            </a:pPr>
            <a:endParaRPr lang="en-US" dirty="0" smtClean="0"/>
          </a:p>
          <a:p>
            <a:pPr>
              <a:buNone/>
            </a:pPr>
            <a:r>
              <a:rPr lang="en-US" dirty="0" smtClean="0"/>
              <a:t>penniless</a:t>
            </a:r>
          </a:p>
          <a:p>
            <a:pPr>
              <a:buNone/>
            </a:pPr>
            <a:endParaRPr lang="en-US" dirty="0" smtClean="0"/>
          </a:p>
          <a:p>
            <a:pPr>
              <a:buNone/>
            </a:pPr>
            <a:r>
              <a:rPr lang="en-US" dirty="0" smtClean="0"/>
              <a:t>alight</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p:txBody>
          <a:bodyPr>
            <a:normAutofit lnSpcReduction="10000"/>
          </a:bodyPr>
          <a:lstStyle/>
          <a:p>
            <a:r>
              <a:rPr lang="en-US" dirty="0" smtClean="0"/>
              <a:t>If you rework or add a prefix/suffix to your dictionary, consider how that new theory added to your dictionary affects the words that are already in there.</a:t>
            </a:r>
          </a:p>
          <a:p>
            <a:r>
              <a:rPr lang="en-US" dirty="0" smtClean="0"/>
              <a:t>In other words, don’t create new problems by adding a “fix” in the form of a new prefix or suffix to your dictionary and not thinking through the consequences of the bigger picture.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 Reporter 0.png"/>
          <p:cNvPicPr>
            <a:picLocks noChangeAspect="1"/>
          </p:cNvPicPr>
          <p:nvPr/>
        </p:nvPicPr>
        <p:blipFill>
          <a:blip r:embed="rId3"/>
          <a:stretch>
            <a:fillRect/>
          </a:stretch>
        </p:blipFill>
        <p:spPr>
          <a:xfrm>
            <a:off x="431097" y="0"/>
            <a:ext cx="8281806"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Hyphen Cheaters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An out-of-the box idea</a:t>
            </a:r>
          </a:p>
          <a:p>
            <a:pPr>
              <a:buNone/>
            </a:pPr>
            <a:endParaRPr lang="en-US" dirty="0" smtClean="0"/>
          </a:p>
          <a:p>
            <a:pPr>
              <a:buNone/>
            </a:pPr>
            <a:r>
              <a:rPr lang="en-US" dirty="0" smtClean="0"/>
              <a:t>YOUT/-FT</a:t>
            </a:r>
          </a:p>
          <a:p>
            <a:pPr>
              <a:buNone/>
            </a:pPr>
            <a:r>
              <a:rPr lang="en-US" dirty="0" smtClean="0"/>
              <a:t>      -or-</a:t>
            </a:r>
          </a:p>
          <a:p>
            <a:pPr>
              <a:buNone/>
            </a:pPr>
            <a:r>
              <a:rPr lang="en-US" dirty="0" smtClean="0"/>
              <a:t>OUT/-*FT</a:t>
            </a:r>
          </a:p>
          <a:p>
            <a:pPr>
              <a:buNone/>
            </a:pPr>
            <a:endParaRPr lang="en-US" dirty="0" smtClean="0"/>
          </a:p>
          <a:p>
            <a:pPr>
              <a:buNone/>
            </a:pPr>
            <a:r>
              <a:rPr lang="en-US" dirty="0" smtClean="0"/>
              <a:t>An out-of-mind experience</a:t>
            </a:r>
          </a:p>
          <a:p>
            <a:pPr>
              <a:buNone/>
            </a:pPr>
            <a:endParaRPr lang="en-US" dirty="0" smtClean="0"/>
          </a:p>
          <a:p>
            <a:pPr>
              <a:buNone/>
            </a:pPr>
            <a:r>
              <a:rPr lang="en-US" dirty="0" smtClean="0"/>
              <a:t>YOUF</a:t>
            </a:r>
          </a:p>
          <a:p>
            <a:pPr>
              <a:buNone/>
            </a:pPr>
            <a:r>
              <a:rPr lang="en-US" dirty="0" smtClean="0"/>
              <a:t>    -or-</a:t>
            </a:r>
          </a:p>
          <a:p>
            <a:pPr>
              <a:buNone/>
            </a:pPr>
            <a:r>
              <a:rPr lang="en-US" dirty="0" smtClean="0"/>
              <a:t>OUT/-*F</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Prefixes and Suffixes</a:t>
            </a:r>
            <a:endParaRPr lang="en-US" dirty="0"/>
          </a:p>
        </p:txBody>
      </p:sp>
      <p:sp>
        <p:nvSpPr>
          <p:cNvPr id="3" name="Content Placeholder 2"/>
          <p:cNvSpPr>
            <a:spLocks noGrp="1"/>
          </p:cNvSpPr>
          <p:nvPr>
            <p:ph idx="1"/>
          </p:nvPr>
        </p:nvSpPr>
        <p:spPr/>
        <p:txBody>
          <a:bodyPr/>
          <a:lstStyle/>
          <a:p>
            <a:pPr>
              <a:buNone/>
            </a:pPr>
            <a:r>
              <a:rPr lang="en-US" dirty="0" smtClean="0"/>
              <a:t>houseboat     housecleaners    housework</a:t>
            </a:r>
          </a:p>
          <a:p>
            <a:pPr>
              <a:buNone/>
            </a:pPr>
            <a:r>
              <a:rPr lang="en-US" dirty="0" smtClean="0"/>
              <a:t>housemate    housewife           household</a:t>
            </a:r>
          </a:p>
          <a:p>
            <a:pPr>
              <a:buNone/>
            </a:pPr>
            <a:endParaRPr lang="en-US" dirty="0" smtClean="0"/>
          </a:p>
          <a:p>
            <a:pPr>
              <a:buNone/>
            </a:pPr>
            <a:r>
              <a:rPr lang="en-US" dirty="0" smtClean="0"/>
              <a:t>roughhouse   lighthouse           warehouse</a:t>
            </a:r>
          </a:p>
          <a:p>
            <a:pPr>
              <a:buNone/>
            </a:pPr>
            <a:r>
              <a:rPr lang="en-US" dirty="0" smtClean="0"/>
              <a:t>powerhouse  packinghouse      madhouse</a:t>
            </a:r>
          </a:p>
          <a:p>
            <a:pPr>
              <a:buNone/>
            </a:pPr>
            <a:endParaRPr lang="en-US" dirty="0" smtClean="0"/>
          </a:p>
          <a:p>
            <a:pPr>
              <a:buNone/>
            </a:pPr>
            <a:r>
              <a:rPr lang="en-US" dirty="0" err="1" smtClean="0"/>
              <a:t>Pricewaterhouse</a:t>
            </a:r>
            <a:r>
              <a:rPr lang="en-US" dirty="0" smtClean="0"/>
              <a:t>   PricewaterhouseCoopers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Conflicts</a:t>
            </a:r>
            <a:endParaRPr lang="en-US" dirty="0"/>
          </a:p>
        </p:txBody>
      </p:sp>
      <p:sp>
        <p:nvSpPr>
          <p:cNvPr id="3" name="Content Placeholder 2"/>
          <p:cNvSpPr>
            <a:spLocks noGrp="1"/>
          </p:cNvSpPr>
          <p:nvPr>
            <p:ph idx="1"/>
          </p:nvPr>
        </p:nvSpPr>
        <p:spPr/>
        <p:txBody>
          <a:bodyPr/>
          <a:lstStyle/>
          <a:p>
            <a:r>
              <a:rPr lang="en-US" dirty="0" smtClean="0"/>
              <a:t>Do you want conflicts?</a:t>
            </a:r>
          </a:p>
          <a:p>
            <a:endParaRPr lang="en-US" dirty="0" smtClean="0"/>
          </a:p>
          <a:p>
            <a:pPr algn="ctr">
              <a:buNone/>
            </a:pPr>
            <a:r>
              <a:rPr lang="en-US" dirty="0" smtClean="0"/>
              <a:t>[open question]</a:t>
            </a:r>
          </a:p>
          <a:p>
            <a:pPr algn="ctr">
              <a:buNone/>
            </a:pPr>
            <a:endParaRPr lang="en-US" dirty="0" smtClean="0"/>
          </a:p>
          <a:p>
            <a:pPr algn="ctr">
              <a:buNone/>
            </a:pPr>
            <a:endParaRPr lang="en-US" dirty="0" smtClean="0"/>
          </a:p>
          <a:p>
            <a:pPr algn="ctr">
              <a:buNone/>
            </a:pP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If you choose to purposely make conflicts rather than resolve conflicts, consider how your AI will affect these choices in the future if you have that feature turned on.</a:t>
            </a:r>
          </a:p>
          <a:p>
            <a:endParaRPr lang="en-US" dirty="0" smtClean="0"/>
          </a:p>
          <a:p>
            <a:r>
              <a:rPr lang="en-US" dirty="0" smtClean="0"/>
              <a:t>If you purposely make conflicts, “work them” when you are putting them in your dictionary so that your AI knows what to do with those conflicts in a wide variety of situations. (Literally, write as many sentences as you can think to construct using those words to help your AI learn ahead of time – on the “front end,” *not* on the job. </a:t>
            </a:r>
            <a:r>
              <a:rPr lang="en-US" sz="2400" dirty="0" smtClean="0">
                <a:hlinkClick r:id="rId3"/>
              </a:rPr>
              <a:t>http://sentencedict.com</a:t>
            </a:r>
            <a:r>
              <a:rPr lang="en-US" dirty="0" smtClean="0"/>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Families</a:t>
            </a:r>
            <a:endParaRPr lang="en-US" dirty="0"/>
          </a:p>
        </p:txBody>
      </p:sp>
      <p:sp>
        <p:nvSpPr>
          <p:cNvPr id="3" name="Content Placeholder 2"/>
          <p:cNvSpPr>
            <a:spLocks noGrp="1"/>
          </p:cNvSpPr>
          <p:nvPr>
            <p:ph idx="1"/>
          </p:nvPr>
        </p:nvSpPr>
        <p:spPr/>
        <p:txBody>
          <a:bodyPr>
            <a:normAutofit/>
          </a:bodyPr>
          <a:lstStyle/>
          <a:p>
            <a:r>
              <a:rPr lang="en-US" dirty="0" smtClean="0"/>
              <a:t>Root words</a:t>
            </a:r>
          </a:p>
          <a:p>
            <a:pPr lvl="1"/>
            <a:r>
              <a:rPr lang="en-US" dirty="0" smtClean="0"/>
              <a:t>review, reviews, reviewed, reviewing</a:t>
            </a:r>
          </a:p>
          <a:p>
            <a:pPr lvl="1"/>
            <a:r>
              <a:rPr lang="en-US" dirty="0" smtClean="0"/>
              <a:t>reflect, reflects, reflected, reflecting, reflection</a:t>
            </a:r>
          </a:p>
          <a:p>
            <a:pPr lvl="1"/>
            <a:r>
              <a:rPr lang="en-US" dirty="0" smtClean="0"/>
              <a:t>suspect, suspects, suspected, suspecting, suspicion</a:t>
            </a:r>
          </a:p>
          <a:p>
            <a:pPr lvl="1"/>
            <a:endParaRPr lang="en-US" dirty="0" smtClean="0"/>
          </a:p>
          <a:p>
            <a:pPr lvl="1">
              <a:buNone/>
            </a:pPr>
            <a:r>
              <a:rPr lang="en-US" dirty="0" smtClean="0"/>
              <a:t>A good place to get these are from basic NCRA </a:t>
            </a:r>
          </a:p>
          <a:p>
            <a:pPr lvl="1">
              <a:buNone/>
            </a:pPr>
            <a:r>
              <a:rPr lang="en-US" dirty="0" smtClean="0"/>
              <a:t>RPR, CRR, CRC, RMR takes</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Families</a:t>
            </a:r>
            <a:endParaRPr lang="en-US" dirty="0"/>
          </a:p>
        </p:txBody>
      </p:sp>
      <p:sp>
        <p:nvSpPr>
          <p:cNvPr id="3" name="Content Placeholder 2"/>
          <p:cNvSpPr>
            <a:spLocks noGrp="1"/>
          </p:cNvSpPr>
          <p:nvPr>
            <p:ph idx="1"/>
          </p:nvPr>
        </p:nvSpPr>
        <p:spPr>
          <a:xfrm>
            <a:off x="457200" y="1295400"/>
            <a:ext cx="8229600" cy="5257800"/>
          </a:xfrm>
        </p:spPr>
        <p:txBody>
          <a:bodyPr>
            <a:normAutofit fontScale="32500" lnSpcReduction="20000"/>
          </a:bodyPr>
          <a:lstStyle/>
          <a:p>
            <a:r>
              <a:rPr lang="en-US" sz="11100" dirty="0" smtClean="0"/>
              <a:t>Phrase groups</a:t>
            </a:r>
          </a:p>
          <a:p>
            <a:pPr>
              <a:buNone/>
            </a:pPr>
            <a:endParaRPr lang="en-US" sz="4000" dirty="0" smtClean="0"/>
          </a:p>
          <a:p>
            <a:pPr lvl="1"/>
            <a:r>
              <a:rPr lang="en-US" sz="4000" dirty="0" smtClean="0"/>
              <a:t>keep in mind                       -- fair enough</a:t>
            </a:r>
          </a:p>
          <a:p>
            <a:pPr lvl="1"/>
            <a:r>
              <a:rPr lang="en-US" sz="4000" dirty="0" smtClean="0"/>
              <a:t>in the meantime                 -- good luck</a:t>
            </a:r>
          </a:p>
          <a:p>
            <a:pPr lvl="1"/>
            <a:r>
              <a:rPr lang="en-US" sz="4000" dirty="0" smtClean="0"/>
              <a:t>first of all                              -- that’s great</a:t>
            </a:r>
          </a:p>
          <a:p>
            <a:pPr lvl="1">
              <a:buNone/>
            </a:pPr>
            <a:r>
              <a:rPr lang="en-US" sz="4000" dirty="0" smtClean="0"/>
              <a:t>                                                                 good</a:t>
            </a:r>
          </a:p>
          <a:p>
            <a:pPr lvl="1"/>
            <a:r>
              <a:rPr lang="en-US" sz="4000" dirty="0" smtClean="0"/>
              <a:t>good morning                                    fair</a:t>
            </a:r>
          </a:p>
          <a:p>
            <a:pPr lvl="1"/>
            <a:r>
              <a:rPr lang="en-US" sz="4000" dirty="0" smtClean="0"/>
              <a:t>good afternoon                                 fine</a:t>
            </a:r>
          </a:p>
          <a:p>
            <a:pPr lvl="1"/>
            <a:r>
              <a:rPr lang="en-US" sz="4000" dirty="0" smtClean="0"/>
              <a:t>good evening</a:t>
            </a:r>
          </a:p>
          <a:p>
            <a:pPr lvl="2"/>
            <a:r>
              <a:rPr lang="en-US" sz="3500" dirty="0" smtClean="0"/>
              <a:t>good faith</a:t>
            </a:r>
          </a:p>
          <a:p>
            <a:pPr lvl="2"/>
            <a:r>
              <a:rPr lang="en-US" sz="3500" dirty="0" smtClean="0"/>
              <a:t>bad faith</a:t>
            </a:r>
          </a:p>
          <a:p>
            <a:pPr lvl="2"/>
            <a:r>
              <a:rPr lang="en-US" sz="3500" dirty="0" smtClean="0"/>
              <a:t>good-faith</a:t>
            </a:r>
            <a:r>
              <a:rPr lang="en-US" dirty="0" smtClean="0"/>
              <a:t>                                                                        </a:t>
            </a:r>
          </a:p>
          <a:p>
            <a:pPr lvl="2">
              <a:buNone/>
            </a:pPr>
            <a:endParaRPr lang="en-US" sz="6200" b="1" dirty="0" smtClean="0"/>
          </a:p>
          <a:p>
            <a:pPr lvl="2">
              <a:buNone/>
            </a:pPr>
            <a:r>
              <a:rPr lang="en-US" sz="6200" b="1" dirty="0" smtClean="0"/>
              <a:t>Can you think of more?  [open question]</a:t>
            </a:r>
            <a:endParaRPr lang="en-US" b="1" dirty="0" smtClean="0"/>
          </a:p>
          <a:p>
            <a:pPr>
              <a:buNone/>
            </a:pPr>
            <a:endParaRPr lang="en-US" dirty="0" smtClean="0"/>
          </a:p>
          <a:p>
            <a:pPr>
              <a:buNone/>
            </a:pPr>
            <a:endParaRPr lang="en-US" dirty="0" smtClean="0"/>
          </a:p>
          <a:p>
            <a:pPr>
              <a:buNone/>
            </a:pPr>
            <a:endParaRPr lang="en-US" sz="2500" dirty="0" smtClean="0"/>
          </a:p>
          <a:p>
            <a:pPr>
              <a:buNone/>
            </a:pPr>
            <a:r>
              <a:rPr lang="en-US" dirty="0" smtClean="0"/>
              <a:t>          </a:t>
            </a:r>
            <a:r>
              <a:rPr lang="en-US" sz="3400" dirty="0" smtClean="0"/>
              <a:t> </a:t>
            </a:r>
            <a:r>
              <a:rPr lang="en-US" sz="7400" dirty="0" smtClean="0"/>
              <a:t>You can make a lot of progress and a lot of headway in your dictionary with some contemplative thinking and some global thinking -</a:t>
            </a:r>
          </a:p>
          <a:p>
            <a:pPr>
              <a:buNone/>
            </a:pPr>
            <a:endParaRPr lang="en-US" dirty="0" smtClean="0"/>
          </a:p>
          <a:p>
            <a:pPr>
              <a:buNone/>
            </a:pPr>
            <a:r>
              <a:rPr lang="en-US" sz="7400" dirty="0" smtClean="0"/>
              <a:t>      Rather than trial-and-error or that gunshot approach!</a:t>
            </a:r>
            <a:endParaRPr lang="en-US" sz="5100"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Continuous Realtime Notebook Involvement</a:t>
            </a:r>
            <a:endParaRPr lang="en-US" dirty="0"/>
          </a:p>
        </p:txBody>
      </p:sp>
      <p:sp>
        <p:nvSpPr>
          <p:cNvPr id="3" name="Content Placeholder 2"/>
          <p:cNvSpPr>
            <a:spLocks noGrp="1"/>
          </p:cNvSpPr>
          <p:nvPr>
            <p:ph idx="1"/>
          </p:nvPr>
        </p:nvSpPr>
        <p:spPr/>
        <p:txBody>
          <a:bodyPr>
            <a:normAutofit lnSpcReduction="10000"/>
          </a:bodyPr>
          <a:lstStyle/>
          <a:p>
            <a:r>
              <a:rPr lang="en-US" dirty="0" smtClean="0"/>
              <a:t>Are you working on that realtime notebook as we’re going along and contemplating what you want your categories and subcategories to look like?</a:t>
            </a:r>
          </a:p>
          <a:p>
            <a:endParaRPr lang="en-US" dirty="0" smtClean="0"/>
          </a:p>
          <a:p>
            <a:r>
              <a:rPr lang="en-US" dirty="0" smtClean="0"/>
              <a:t>Do you have some troubleshooting areas and some dictionary maintenance work you are going to want to do? Are you systematically writing it down in that notebook?</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Practicing with Intent</a:t>
            </a:r>
            <a:endParaRPr lang="en-US" dirty="0"/>
          </a:p>
        </p:txBody>
      </p:sp>
      <p:sp>
        <p:nvSpPr>
          <p:cNvPr id="3" name="Content Placeholder 2"/>
          <p:cNvSpPr>
            <a:spLocks noGrp="1"/>
          </p:cNvSpPr>
          <p:nvPr>
            <p:ph idx="1"/>
          </p:nvPr>
        </p:nvSpPr>
        <p:spPr/>
        <p:txBody>
          <a:bodyPr/>
          <a:lstStyle/>
          <a:p>
            <a:r>
              <a:rPr lang="en-US" dirty="0" smtClean="0"/>
              <a:t>New Briefs_1.pdf</a:t>
            </a:r>
          </a:p>
          <a:p>
            <a:r>
              <a:rPr lang="en-US" dirty="0" smtClean="0"/>
              <a:t>Create Audio Drills</a:t>
            </a:r>
          </a:p>
          <a:p>
            <a:endParaRPr lang="en-US" dirty="0" smtClean="0"/>
          </a:p>
          <a:p>
            <a:r>
              <a:rPr lang="en-US" dirty="0" smtClean="0"/>
              <a:t>“Tami Takes”</a:t>
            </a:r>
          </a:p>
          <a:p>
            <a:r>
              <a:rPr lang="en-US" dirty="0" smtClean="0"/>
              <a:t>Practice until written perfectly *and* with the new designated one-stroke briefs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Power of Practicing the Same Material</a:t>
            </a:r>
            <a:endParaRPr lang="en-US" dirty="0"/>
          </a:p>
        </p:txBody>
      </p:sp>
      <p:sp>
        <p:nvSpPr>
          <p:cNvPr id="3" name="Content Placeholder 2"/>
          <p:cNvSpPr>
            <a:spLocks noGrp="1"/>
          </p:cNvSpPr>
          <p:nvPr>
            <p:ph idx="1"/>
          </p:nvPr>
        </p:nvSpPr>
        <p:spPr/>
        <p:txBody>
          <a:bodyPr/>
          <a:lstStyle/>
          <a:p>
            <a:r>
              <a:rPr lang="en-US" dirty="0" smtClean="0"/>
              <a:t>Brain – neurons – connections firing</a:t>
            </a:r>
          </a:p>
          <a:p>
            <a:endParaRPr lang="en-US" dirty="0" smtClean="0"/>
          </a:p>
          <a:p>
            <a:r>
              <a:rPr lang="en-US" dirty="0" smtClean="0"/>
              <a:t>Shortcut through the woods</a:t>
            </a:r>
          </a:p>
          <a:p>
            <a:pPr lvl="1"/>
            <a:r>
              <a:rPr lang="en-US" dirty="0" smtClean="0"/>
              <a:t>Keep taking it until your brain remembers the shortcut better than the long way</a:t>
            </a:r>
          </a:p>
          <a:p>
            <a:pPr>
              <a:buNone/>
            </a:pPr>
            <a:endParaRPr lang="en-US" dirty="0" smtClean="0"/>
          </a:p>
          <a:p>
            <a:pPr>
              <a:buNone/>
            </a:pPr>
            <a:r>
              <a:rPr lang="en-US" dirty="0" smtClean="0"/>
              <a:t>You can do this!! (No, you are not too old for your brain to relearn some things.)</a:t>
            </a:r>
          </a:p>
          <a:p>
            <a:pPr lvl="1"/>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Evaluate what you write when you practice!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Look through your practice material</a:t>
            </a:r>
          </a:p>
          <a:p>
            <a:endParaRPr lang="en-US" dirty="0" smtClean="0"/>
          </a:p>
          <a:p>
            <a:r>
              <a:rPr lang="en-US" dirty="0" smtClean="0"/>
              <a:t>Old School:  “How did that feel?”</a:t>
            </a:r>
          </a:p>
          <a:p>
            <a:pPr lvl="2"/>
            <a:r>
              <a:rPr lang="en-US" dirty="0" smtClean="0"/>
              <a:t>You’re not transcribing from paper notes anymore, so don’t practice like you are.</a:t>
            </a:r>
          </a:p>
          <a:p>
            <a:pPr lvl="2">
              <a:buNone/>
            </a:pPr>
            <a:endParaRPr lang="en-US" dirty="0" smtClean="0"/>
          </a:p>
          <a:p>
            <a:pPr>
              <a:buNone/>
            </a:pPr>
            <a:r>
              <a:rPr lang="en-US" dirty="0" smtClean="0"/>
              <a:t>    </a:t>
            </a:r>
            <a:r>
              <a:rPr lang="en-US" b="1" dirty="0" smtClean="0">
                <a:solidFill>
                  <a:srgbClr val="0070C0"/>
                </a:solidFill>
              </a:rPr>
              <a:t>EVALUATION IS THE KEY TO ADVANCEMENT</a:t>
            </a:r>
          </a:p>
          <a:p>
            <a:pPr>
              <a:buNone/>
            </a:pPr>
            <a:endParaRPr lang="en-US" dirty="0" smtClean="0"/>
          </a:p>
          <a:p>
            <a:pPr>
              <a:buNone/>
            </a:pPr>
            <a:r>
              <a:rPr lang="en-US" dirty="0" smtClean="0"/>
              <a:t>    In addition to being able to work your theory and work your dictionary, you help connect the dots for your brain when you do this. </a:t>
            </a:r>
            <a:r>
              <a:rPr lang="en-US" b="1" dirty="0" smtClean="0"/>
              <a:t>Do not underestimate or forget the power of evaluation!</a:t>
            </a:r>
            <a:endParaRPr 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1.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Creating a “writing style” that enables you to work a rough draft</a:t>
            </a:r>
            <a:endParaRPr lang="en-US" dirty="0"/>
          </a:p>
        </p:txBody>
      </p:sp>
      <p:sp>
        <p:nvSpPr>
          <p:cNvPr id="3" name="Content Placeholder 2"/>
          <p:cNvSpPr>
            <a:spLocks noGrp="1"/>
          </p:cNvSpPr>
          <p:nvPr>
            <p:ph idx="1"/>
          </p:nvPr>
        </p:nvSpPr>
        <p:spPr/>
        <p:txBody>
          <a:bodyPr>
            <a:normAutofit fontScale="92500" lnSpcReduction="20000"/>
          </a:bodyPr>
          <a:lstStyle/>
          <a:p>
            <a:endParaRPr lang="en-US" sz="1600" dirty="0" smtClean="0"/>
          </a:p>
          <a:p>
            <a:r>
              <a:rPr lang="en-US" dirty="0" smtClean="0"/>
              <a:t>Rough draft flags/scan stops</a:t>
            </a:r>
          </a:p>
          <a:p>
            <a:pPr>
              <a:buNone/>
            </a:pPr>
            <a:endParaRPr lang="en-US" dirty="0" smtClean="0"/>
          </a:p>
          <a:p>
            <a:pPr lvl="1"/>
            <a:r>
              <a:rPr lang="en-US" dirty="0" smtClean="0"/>
              <a:t>My basic flags/scan stops:</a:t>
            </a:r>
          </a:p>
          <a:p>
            <a:pPr lvl="1">
              <a:buNone/>
            </a:pPr>
            <a:endParaRPr lang="en-US" sz="900" dirty="0" smtClean="0"/>
          </a:p>
          <a:p>
            <a:pPr lvl="2"/>
            <a:r>
              <a:rPr lang="en-US" dirty="0" smtClean="0"/>
              <a:t>KHAUD	**</a:t>
            </a:r>
          </a:p>
          <a:p>
            <a:pPr lvl="2">
              <a:buNone/>
            </a:pPr>
            <a:endParaRPr lang="en-US" sz="900" dirty="0" smtClean="0"/>
          </a:p>
          <a:p>
            <a:pPr lvl="2"/>
            <a:r>
              <a:rPr lang="en-US" dirty="0" smtClean="0"/>
              <a:t>SAUNS 	&lt;*</a:t>
            </a:r>
          </a:p>
          <a:p>
            <a:pPr lvl="2">
              <a:buNone/>
            </a:pPr>
            <a:endParaRPr lang="en-US" sz="900" dirty="0" smtClean="0"/>
          </a:p>
          <a:p>
            <a:pPr lvl="2"/>
            <a:r>
              <a:rPr lang="en-US" dirty="0" smtClean="0"/>
              <a:t>PAUNS	*[</a:t>
            </a:r>
            <a:r>
              <a:rPr lang="en-US" dirty="0" err="1" smtClean="0"/>
              <a:t>punct</a:t>
            </a:r>
            <a:r>
              <a:rPr lang="en-US" dirty="0" smtClean="0"/>
              <a:t>.]</a:t>
            </a:r>
          </a:p>
          <a:p>
            <a:pPr lvl="2"/>
            <a:endParaRPr lang="en-US" sz="900" dirty="0" smtClean="0"/>
          </a:p>
          <a:p>
            <a:pPr lvl="2"/>
            <a:r>
              <a:rPr lang="en-US" dirty="0" smtClean="0"/>
              <a:t>KHAUPS	*[ck sp.]</a:t>
            </a:r>
          </a:p>
          <a:p>
            <a:pPr lvl="2">
              <a:buNone/>
            </a:pPr>
            <a:endParaRPr lang="en-US" sz="900" dirty="0" smtClean="0"/>
          </a:p>
          <a:p>
            <a:pPr lvl="2"/>
            <a:r>
              <a:rPr lang="en-US" dirty="0" smtClean="0"/>
              <a:t>STPH-FPLT       *       general flag (e.g., </a:t>
            </a:r>
            <a:r>
              <a:rPr lang="en-US" dirty="0" err="1" smtClean="0"/>
              <a:t>mistran</a:t>
            </a:r>
            <a:r>
              <a:rPr lang="en-US" dirty="0" smtClean="0"/>
              <a:t> above, </a:t>
            </a:r>
          </a:p>
          <a:p>
            <a:pPr lvl="2">
              <a:buNone/>
            </a:pPr>
            <a:r>
              <a:rPr lang="en-US" dirty="0" smtClean="0"/>
              <a:t>                           something up there needs to be capped)</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Creating a “writing style” that enables you to work a rough draft</a:t>
            </a:r>
            <a:endParaRPr lang="en-US" dirty="0"/>
          </a:p>
        </p:txBody>
      </p:sp>
      <p:sp>
        <p:nvSpPr>
          <p:cNvPr id="3" name="Content Placeholder 2"/>
          <p:cNvSpPr>
            <a:spLocks noGrp="1"/>
          </p:cNvSpPr>
          <p:nvPr>
            <p:ph idx="1"/>
          </p:nvPr>
        </p:nvSpPr>
        <p:spPr/>
        <p:txBody>
          <a:bodyPr>
            <a:normAutofit/>
          </a:bodyPr>
          <a:lstStyle/>
          <a:p>
            <a:endParaRPr lang="en-US" sz="1600" dirty="0" smtClean="0"/>
          </a:p>
          <a:p>
            <a:r>
              <a:rPr lang="en-US" dirty="0" smtClean="0"/>
              <a:t>Consider using some macros</a:t>
            </a:r>
          </a:p>
          <a:p>
            <a:pPr>
              <a:buNone/>
            </a:pPr>
            <a:endParaRPr lang="en-US" dirty="0" smtClean="0"/>
          </a:p>
          <a:p>
            <a:pPr lvl="1"/>
            <a:r>
              <a:rPr lang="en-US" dirty="0" smtClean="0"/>
              <a:t>Need to know how your software works</a:t>
            </a:r>
          </a:p>
          <a:p>
            <a:pPr lvl="1"/>
            <a:r>
              <a:rPr lang="en-US" dirty="0" smtClean="0"/>
              <a:t>Need a method of writing them down</a:t>
            </a:r>
          </a:p>
          <a:p>
            <a:pPr lvl="1"/>
            <a:r>
              <a:rPr lang="en-US" dirty="0" smtClean="0"/>
              <a:t>Need a method to practice them</a:t>
            </a:r>
          </a:p>
          <a:p>
            <a:pPr lvl="1"/>
            <a:r>
              <a:rPr lang="en-US" dirty="0" smtClean="0"/>
              <a:t>Need a method to not forget them</a:t>
            </a:r>
          </a:p>
          <a:p>
            <a:pPr lvl="1"/>
            <a:endParaRPr lang="en-US" dirty="0" smtClean="0"/>
          </a:p>
          <a:p>
            <a:pPr lvl="1">
              <a:buNone/>
            </a:pPr>
            <a:r>
              <a:rPr lang="en-US" sz="1600" dirty="0" smtClean="0"/>
              <a:t>[Open up Eclipse tag file]</a:t>
            </a:r>
          </a:p>
          <a:p>
            <a:pPr lvl="2"/>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Speaker IDs</a:t>
            </a:r>
            <a:br>
              <a:rPr lang="en-US" dirty="0" smtClean="0"/>
            </a:br>
            <a:r>
              <a:rPr lang="en-US" dirty="0" smtClean="0"/>
              <a:t>Throw-Away Job Briefs</a:t>
            </a:r>
            <a:br>
              <a:rPr lang="en-US" dirty="0" smtClean="0"/>
            </a:br>
            <a:r>
              <a:rPr lang="en-US" u="sng" dirty="0" smtClean="0">
                <a:solidFill>
                  <a:srgbClr val="FF0000"/>
                </a:solidFill>
              </a:rPr>
              <a:t>One-Stroke</a:t>
            </a:r>
            <a:r>
              <a:rPr lang="en-US" u="sng" dirty="0" smtClean="0"/>
              <a:t> Blurbs - Comprehensive</a:t>
            </a:r>
            <a:endParaRPr lang="en-US" u="sng" dirty="0"/>
          </a:p>
        </p:txBody>
      </p:sp>
      <p:sp>
        <p:nvSpPr>
          <p:cNvPr id="3" name="Content Placeholder 2"/>
          <p:cNvSpPr>
            <a:spLocks noGrp="1"/>
          </p:cNvSpPr>
          <p:nvPr>
            <p:ph idx="1"/>
          </p:nvPr>
        </p:nvSpPr>
        <p:spPr>
          <a:xfrm>
            <a:off x="457200" y="1981200"/>
            <a:ext cx="8229600" cy="4343400"/>
          </a:xfrm>
        </p:spPr>
        <p:txBody>
          <a:bodyPr>
            <a:normAutofit lnSpcReduction="10000"/>
          </a:bodyPr>
          <a:lstStyle/>
          <a:p>
            <a:r>
              <a:rPr lang="en-US" dirty="0" smtClean="0"/>
              <a:t>WRITE THEM DOWN</a:t>
            </a:r>
          </a:p>
          <a:p>
            <a:r>
              <a:rPr lang="en-US" dirty="0" smtClean="0"/>
              <a:t>PRACTICE THEM</a:t>
            </a:r>
          </a:p>
          <a:p>
            <a:r>
              <a:rPr lang="en-US" dirty="0" smtClean="0"/>
              <a:t>MAKE AUDIO DRILLS</a:t>
            </a:r>
          </a:p>
          <a:p>
            <a:r>
              <a:rPr lang="en-US" dirty="0" smtClean="0"/>
              <a:t>KEEP THEM IN SEPARATE JOB DIX?</a:t>
            </a:r>
          </a:p>
          <a:p>
            <a:endParaRPr lang="en-US" dirty="0" smtClean="0"/>
          </a:p>
          <a:p>
            <a:r>
              <a:rPr lang="en-US" dirty="0" smtClean="0"/>
              <a:t>How to make list, how to remember them?</a:t>
            </a:r>
          </a:p>
          <a:p>
            <a:endParaRPr lang="en-US" dirty="0" smtClean="0"/>
          </a:p>
          <a:p>
            <a:pPr algn="ctr">
              <a:buNone/>
            </a:pPr>
            <a:r>
              <a:rPr lang="en-US" dirty="0" smtClean="0"/>
              <a:t>[Questions, comments]</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Editing for your Dictionary, not the Transcript</a:t>
            </a:r>
            <a:endParaRPr lang="en-US" dirty="0"/>
          </a:p>
        </p:txBody>
      </p:sp>
      <p:sp>
        <p:nvSpPr>
          <p:cNvPr id="3" name="Content Placeholder 2"/>
          <p:cNvSpPr>
            <a:spLocks noGrp="1"/>
          </p:cNvSpPr>
          <p:nvPr>
            <p:ph idx="1"/>
          </p:nvPr>
        </p:nvSpPr>
        <p:spPr/>
        <p:txBody>
          <a:bodyPr/>
          <a:lstStyle/>
          <a:p>
            <a:r>
              <a:rPr lang="en-US" sz="2800" dirty="0" err="1" smtClean="0"/>
              <a:t>Retranning</a:t>
            </a:r>
            <a:r>
              <a:rPr lang="en-US" sz="2800" dirty="0" smtClean="0"/>
              <a:t> a job that’s already been </a:t>
            </a:r>
            <a:r>
              <a:rPr lang="en-US" sz="2800" dirty="0" err="1" smtClean="0"/>
              <a:t>finaled</a:t>
            </a:r>
            <a:r>
              <a:rPr lang="en-US" sz="2800" dirty="0" smtClean="0"/>
              <a:t> will help you better understand this concept (</a:t>
            </a:r>
            <a:r>
              <a:rPr lang="en-US" sz="2800" dirty="0" err="1" smtClean="0"/>
              <a:t>tran</a:t>
            </a:r>
            <a:r>
              <a:rPr lang="en-US" sz="2800" dirty="0" smtClean="0"/>
              <a:t> w/ job </a:t>
            </a:r>
            <a:r>
              <a:rPr lang="en-US" sz="2800" dirty="0" err="1" smtClean="0"/>
              <a:t>dix</a:t>
            </a:r>
            <a:r>
              <a:rPr lang="en-US" sz="2800" dirty="0" smtClean="0"/>
              <a:t>.)</a:t>
            </a:r>
          </a:p>
          <a:p>
            <a:pPr>
              <a:buNone/>
            </a:pPr>
            <a:endParaRPr lang="en-US" sz="2800" dirty="0" smtClean="0"/>
          </a:p>
          <a:p>
            <a:r>
              <a:rPr lang="en-US" sz="2800" dirty="0" smtClean="0"/>
              <a:t>What is still there that’s left that needs to be in your dictionary?</a:t>
            </a:r>
          </a:p>
          <a:p>
            <a:pPr>
              <a:buNone/>
            </a:pPr>
            <a:endParaRPr lang="en-US" sz="2800" dirty="0" smtClean="0"/>
          </a:p>
          <a:p>
            <a:r>
              <a:rPr lang="en-US" sz="2800" dirty="0" smtClean="0"/>
              <a:t>IF IT’S AT ALL POSSIBLE, WHEN YOU EDIT SOMETHING, MAKE SURE THAT YOU NEVER</a:t>
            </a:r>
          </a:p>
          <a:p>
            <a:pPr>
              <a:buNone/>
            </a:pPr>
            <a:r>
              <a:rPr lang="en-US" sz="2800" dirty="0" smtClean="0"/>
              <a:t>    HAVE TO TOUCH THAT ISSUE AGAIN!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Making Roughs!</a:t>
            </a:r>
            <a:endParaRPr lang="en-US" dirty="0"/>
          </a:p>
        </p:txBody>
      </p:sp>
      <p:sp>
        <p:nvSpPr>
          <p:cNvPr id="3" name="Content Placeholder 2"/>
          <p:cNvSpPr>
            <a:spLocks noGrp="1"/>
          </p:cNvSpPr>
          <p:nvPr>
            <p:ph idx="1"/>
          </p:nvPr>
        </p:nvSpPr>
        <p:spPr/>
        <p:txBody>
          <a:bodyPr/>
          <a:lstStyle/>
          <a:p>
            <a:r>
              <a:rPr lang="en-US" dirty="0" smtClean="0"/>
              <a:t>Figure out how to do this and then rough out </a:t>
            </a:r>
            <a:r>
              <a:rPr lang="en-US" u="sng" dirty="0" smtClean="0"/>
              <a:t>every</a:t>
            </a:r>
            <a:r>
              <a:rPr lang="en-US" dirty="0" smtClean="0"/>
              <a:t> </a:t>
            </a:r>
            <a:r>
              <a:rPr lang="en-US" u="sng" dirty="0" smtClean="0"/>
              <a:t>single</a:t>
            </a:r>
            <a:r>
              <a:rPr lang="en-US" dirty="0" smtClean="0"/>
              <a:t> </a:t>
            </a:r>
            <a:r>
              <a:rPr lang="en-US" u="sng" dirty="0" smtClean="0"/>
              <a:t>job</a:t>
            </a:r>
            <a:r>
              <a:rPr lang="en-US" dirty="0" smtClean="0"/>
              <a:t> before you either finalize it or send it to a </a:t>
            </a:r>
            <a:r>
              <a:rPr lang="en-US" dirty="0" err="1" smtClean="0"/>
              <a:t>scopist</a:t>
            </a:r>
            <a:r>
              <a:rPr lang="en-US" dirty="0" smtClean="0"/>
              <a:t>.</a:t>
            </a:r>
          </a:p>
          <a:p>
            <a:endParaRPr lang="en-US" dirty="0" smtClean="0"/>
          </a:p>
          <a:p>
            <a:r>
              <a:rPr lang="en-US" dirty="0" smtClean="0"/>
              <a:t>This really is an efficient method.</a:t>
            </a:r>
          </a:p>
          <a:p>
            <a:endParaRPr lang="en-US" dirty="0" smtClean="0"/>
          </a:p>
          <a:p>
            <a:r>
              <a:rPr lang="en-US" dirty="0" smtClean="0"/>
              <a:t>I do it every single job even if they don’t request a rough.</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the Gold</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pPr>
              <a:buNone/>
            </a:pPr>
            <a:r>
              <a:rPr lang="en-US" dirty="0" smtClean="0"/>
              <a:t>    Get the gold before you fix the “junk” </a:t>
            </a:r>
            <a:r>
              <a:rPr lang="en-US" dirty="0" err="1" smtClean="0"/>
              <a:t>untranslates</a:t>
            </a:r>
            <a:r>
              <a:rPr lang="en-US" dirty="0" smtClean="0"/>
              <a:t>, before you touch up for that final transcript.</a:t>
            </a:r>
            <a:endParaRPr lang="en-US" dirty="0"/>
          </a:p>
        </p:txBody>
      </p:sp>
      <p:pic>
        <p:nvPicPr>
          <p:cNvPr id="5" name="Picture 4" descr="gold at end of rainbow.jpg"/>
          <p:cNvPicPr>
            <a:picLocks noChangeAspect="1"/>
          </p:cNvPicPr>
          <p:nvPr/>
        </p:nvPicPr>
        <p:blipFill>
          <a:blip r:embed="rId3" cstate="print"/>
          <a:stretch>
            <a:fillRect/>
          </a:stretch>
        </p:blipFill>
        <p:spPr>
          <a:xfrm>
            <a:off x="2514600" y="1524000"/>
            <a:ext cx="4187952" cy="279537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the Gold</a:t>
            </a:r>
            <a:endParaRPr lang="en-US" dirty="0"/>
          </a:p>
        </p:txBody>
      </p:sp>
      <p:sp>
        <p:nvSpPr>
          <p:cNvPr id="3" name="Content Placeholder 2"/>
          <p:cNvSpPr>
            <a:spLocks noGrp="1"/>
          </p:cNvSpPr>
          <p:nvPr>
            <p:ph idx="1"/>
          </p:nvPr>
        </p:nvSpPr>
        <p:spPr/>
        <p:txBody>
          <a:bodyPr>
            <a:normAutofit fontScale="625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FF0000"/>
                </a:solidFill>
              </a:rPr>
              <a:t>Exceptions:</a:t>
            </a:r>
          </a:p>
          <a:p>
            <a:pPr>
              <a:buNone/>
            </a:pPr>
            <a:endParaRPr lang="en-US" dirty="0" smtClean="0"/>
          </a:p>
          <a:p>
            <a:pPr lvl="3">
              <a:buNone/>
            </a:pPr>
            <a:r>
              <a:rPr lang="en-US" sz="3800" dirty="0" smtClean="0"/>
              <a:t>Paragraphing, quotes, caps for consistency   </a:t>
            </a:r>
            <a:endParaRPr lang="en-US" sz="2400" dirty="0" smtClean="0"/>
          </a:p>
          <a:p>
            <a:pPr lvl="3">
              <a:buNone/>
            </a:pPr>
            <a:endParaRPr lang="en-US" sz="2400" dirty="0" smtClean="0"/>
          </a:p>
          <a:p>
            <a:pPr lvl="3">
              <a:buNone/>
            </a:pPr>
            <a:endParaRPr lang="en-US" sz="2400" dirty="0" smtClean="0"/>
          </a:p>
          <a:p>
            <a:pPr lvl="1">
              <a:buNone/>
            </a:pPr>
            <a:r>
              <a:rPr lang="en-US" dirty="0" smtClean="0"/>
              <a:t>     This will make your final transcript more accurate (can concentrate on the nitty-gritty, not the formatting details) and will certainly give it more polish.</a:t>
            </a:r>
            <a:endParaRPr lang="en-US" dirty="0"/>
          </a:p>
        </p:txBody>
      </p:sp>
      <p:pic>
        <p:nvPicPr>
          <p:cNvPr id="5" name="Picture 4" descr="gold at end of rainbow.jpg"/>
          <p:cNvPicPr>
            <a:picLocks noChangeAspect="1"/>
          </p:cNvPicPr>
          <p:nvPr/>
        </p:nvPicPr>
        <p:blipFill>
          <a:blip r:embed="rId3" cstate="print"/>
          <a:stretch>
            <a:fillRect/>
          </a:stretch>
        </p:blipFill>
        <p:spPr>
          <a:xfrm>
            <a:off x="2971800" y="1600200"/>
            <a:ext cx="3273552" cy="218503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Patterns, Categories, Strategies</a:t>
            </a:r>
            <a:endParaRPr lang="en-US" dirty="0"/>
          </a:p>
        </p:txBody>
      </p:sp>
      <p:sp>
        <p:nvSpPr>
          <p:cNvPr id="3" name="Content Placeholder 2"/>
          <p:cNvSpPr>
            <a:spLocks noGrp="1"/>
          </p:cNvSpPr>
          <p:nvPr>
            <p:ph idx="1"/>
          </p:nvPr>
        </p:nvSpPr>
        <p:spPr/>
        <p:txBody>
          <a:bodyPr/>
          <a:lstStyle/>
          <a:p>
            <a:pPr>
              <a:buNone/>
            </a:pPr>
            <a:r>
              <a:rPr lang="en-US" dirty="0" smtClean="0"/>
              <a:t>    All of these “patterns” also make it easier to systematically scan through a transcript to make a rough draft.</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7 Power Reporter Tips:</a:t>
            </a:r>
            <a:br>
              <a:rPr lang="en-US" dirty="0" smtClean="0"/>
            </a:br>
            <a:r>
              <a:rPr lang="en-US" sz="2000" u="sng" dirty="0" smtClean="0"/>
              <a:t>(Listed down right side of page on every </a:t>
            </a:r>
            <a:r>
              <a:rPr lang="en-US" sz="2000" u="sng" dirty="0" smtClean="0">
                <a:hlinkClick r:id="rId3" action="ppaction://hlinkfile"/>
              </a:rPr>
              <a:t>PowerReporter.org</a:t>
            </a:r>
            <a:r>
              <a:rPr lang="en-US" sz="2000" u="sng" dirty="0" smtClean="0"/>
              <a:t> blog page)</a:t>
            </a:r>
            <a:endParaRPr lang="en-US" sz="2000" u="sng" dirty="0"/>
          </a:p>
        </p:txBody>
      </p:sp>
      <p:sp>
        <p:nvSpPr>
          <p:cNvPr id="3" name="Content Placeholder 2"/>
          <p:cNvSpPr>
            <a:spLocks noGrp="1"/>
          </p:cNvSpPr>
          <p:nvPr>
            <p:ph idx="1"/>
          </p:nvPr>
        </p:nvSpPr>
        <p:spPr>
          <a:xfrm>
            <a:off x="457200" y="2057400"/>
            <a:ext cx="8534400" cy="4068763"/>
          </a:xfrm>
        </p:spPr>
        <p:txBody>
          <a:bodyPr>
            <a:normAutofit fontScale="62500" lnSpcReduction="20000"/>
          </a:bodyPr>
          <a:lstStyle/>
          <a:p>
            <a:r>
              <a:rPr lang="en-US" b="1" dirty="0" smtClean="0"/>
              <a:t>#1 Continuous perfecting of your theory</a:t>
            </a:r>
            <a:endParaRPr lang="en-US" dirty="0" smtClean="0"/>
          </a:p>
          <a:p>
            <a:endParaRPr lang="en-US" dirty="0" smtClean="0"/>
          </a:p>
          <a:p>
            <a:r>
              <a:rPr lang="en-US" b="1" dirty="0" smtClean="0"/>
              <a:t>#2 Continuous dictionary management</a:t>
            </a:r>
            <a:endParaRPr lang="en-US" dirty="0" smtClean="0"/>
          </a:p>
          <a:p>
            <a:pPr>
              <a:buNone/>
            </a:pPr>
            <a:r>
              <a:rPr lang="en-US" b="1" dirty="0" smtClean="0"/>
              <a:t>​</a:t>
            </a:r>
          </a:p>
          <a:p>
            <a:r>
              <a:rPr lang="en-US" b="1" dirty="0" smtClean="0"/>
              <a:t>#3 Continuous perfecting of your writing style</a:t>
            </a:r>
          </a:p>
          <a:p>
            <a:pPr>
              <a:buNone/>
            </a:pPr>
            <a:r>
              <a:rPr lang="en-US" b="1" dirty="0" smtClean="0"/>
              <a:t>​</a:t>
            </a:r>
          </a:p>
          <a:p>
            <a:r>
              <a:rPr lang="en-US" b="1" dirty="0" smtClean="0"/>
              <a:t>#4 Continuous realtime practice and analysis</a:t>
            </a:r>
          </a:p>
          <a:p>
            <a:pPr>
              <a:buNone/>
            </a:pPr>
            <a:r>
              <a:rPr lang="en-US" b="1" dirty="0" smtClean="0"/>
              <a:t>​</a:t>
            </a:r>
          </a:p>
          <a:p>
            <a:r>
              <a:rPr lang="en-US" b="1" dirty="0" smtClean="0"/>
              <a:t>#5 Continuous speed practice and analysis</a:t>
            </a:r>
          </a:p>
          <a:p>
            <a:pPr>
              <a:buNone/>
            </a:pPr>
            <a:r>
              <a:rPr lang="en-US" b="1" dirty="0" smtClean="0"/>
              <a:t>​</a:t>
            </a:r>
          </a:p>
          <a:p>
            <a:r>
              <a:rPr lang="en-US" b="1" dirty="0" smtClean="0"/>
              <a:t>#6 Continuous education and continuous search for growth opportunities</a:t>
            </a:r>
          </a:p>
          <a:p>
            <a:pPr>
              <a:buNone/>
            </a:pPr>
            <a:r>
              <a:rPr lang="en-US" b="1" dirty="0" smtClean="0"/>
              <a:t>​</a:t>
            </a:r>
          </a:p>
          <a:p>
            <a:r>
              <a:rPr lang="en-US" b="1" dirty="0" smtClean="0"/>
              <a:t>#7 Network with reporters who are smarter than you are! :-)</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the Buddy System</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You may not feel like you have something to offer. I promise you, you do!</a:t>
            </a:r>
          </a:p>
          <a:p>
            <a:pPr>
              <a:buNone/>
            </a:pPr>
            <a:endParaRPr lang="en-US" dirty="0" smtClean="0"/>
          </a:p>
          <a:p>
            <a:r>
              <a:rPr lang="en-US" dirty="0" smtClean="0"/>
              <a:t>“Knowledgeable neighbors”</a:t>
            </a:r>
          </a:p>
          <a:p>
            <a:r>
              <a:rPr lang="en-US" dirty="0" smtClean="0"/>
              <a:t>Effectiveness of “buddy brainstorming”</a:t>
            </a:r>
          </a:p>
          <a:p>
            <a:r>
              <a:rPr lang="en-US" dirty="0" smtClean="0">
                <a:solidFill>
                  <a:srgbClr val="0070C0"/>
                </a:solidFill>
              </a:rPr>
              <a:t>WRITE IDEAS IN YOUR NOTEBOOK</a:t>
            </a:r>
            <a:r>
              <a:rPr lang="en-US" dirty="0" smtClean="0"/>
              <a:t> to help create your path, one idea at a time</a:t>
            </a:r>
          </a:p>
          <a:p>
            <a:r>
              <a:rPr lang="en-US" dirty="0" smtClean="0"/>
              <a:t>Evaluate notebook entries, come up with new ideas to advance you even further when the time is right</a:t>
            </a:r>
          </a:p>
          <a:p>
            <a:pPr lvl="1">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wer Reporter 2.png"/>
          <p:cNvPicPr>
            <a:picLocks noGrp="1" noChangeAspect="1"/>
          </p:cNvPicPr>
          <p:nvPr>
            <p:ph idx="1"/>
          </p:nvPr>
        </p:nvPicPr>
        <p:blipFill>
          <a:blip r:embed="rId3" cstate="print"/>
          <a:stretch>
            <a:fillRect/>
          </a:stretch>
        </p:blipFill>
        <p:spPr>
          <a:xfrm>
            <a:off x="548921" y="1600200"/>
            <a:ext cx="8046157" cy="4525963"/>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the Buddy System</a:t>
            </a:r>
            <a:endParaRPr lang="en-US" dirty="0"/>
          </a:p>
        </p:txBody>
      </p:sp>
      <p:sp>
        <p:nvSpPr>
          <p:cNvPr id="3" name="Content Placeholder 2"/>
          <p:cNvSpPr>
            <a:spLocks noGrp="1"/>
          </p:cNvSpPr>
          <p:nvPr>
            <p:ph idx="1"/>
          </p:nvPr>
        </p:nvSpPr>
        <p:spPr/>
        <p:txBody>
          <a:bodyPr/>
          <a:lstStyle/>
          <a:p>
            <a:pPr>
              <a:buNone/>
            </a:pPr>
            <a:r>
              <a:rPr lang="en-US" dirty="0" smtClean="0"/>
              <a:t>    Use a buddy to:</a:t>
            </a:r>
          </a:p>
          <a:p>
            <a:pPr>
              <a:buNone/>
            </a:pPr>
            <a:endParaRPr lang="en-US" dirty="0" smtClean="0"/>
          </a:p>
          <a:p>
            <a:r>
              <a:rPr lang="en-US" dirty="0" smtClean="0"/>
              <a:t>troubleshoot ideas</a:t>
            </a:r>
          </a:p>
          <a:p>
            <a:r>
              <a:rPr lang="en-US" dirty="0" smtClean="0"/>
              <a:t>“work ideas”</a:t>
            </a:r>
          </a:p>
          <a:p>
            <a:r>
              <a:rPr lang="en-US" dirty="0" smtClean="0"/>
              <a:t>to sit down and do dictionary maintenance</a:t>
            </a:r>
          </a:p>
          <a:p>
            <a:pPr lvl="2">
              <a:buNone/>
            </a:pPr>
            <a:r>
              <a:rPr lang="en-US" dirty="0" smtClean="0"/>
              <a:t>(perhaps over a cup of coffee?)</a:t>
            </a:r>
          </a:p>
          <a:p>
            <a:pPr lvl="1">
              <a:buNone/>
            </a:pP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Art, Part Science</a:t>
            </a:r>
            <a:endParaRPr lang="en-US" dirty="0"/>
          </a:p>
        </p:txBody>
      </p:sp>
      <p:sp>
        <p:nvSpPr>
          <p:cNvPr id="3" name="Content Placeholder 2"/>
          <p:cNvSpPr>
            <a:spLocks noGrp="1"/>
          </p:cNvSpPr>
          <p:nvPr>
            <p:ph idx="1"/>
          </p:nvPr>
        </p:nvSpPr>
        <p:spPr/>
        <p:txBody>
          <a:bodyPr/>
          <a:lstStyle/>
          <a:p>
            <a:r>
              <a:rPr lang="en-US" dirty="0" smtClean="0"/>
              <a:t>Theory</a:t>
            </a:r>
          </a:p>
          <a:p>
            <a:r>
              <a:rPr lang="en-US" dirty="0" smtClean="0"/>
              <a:t>Writing Style</a:t>
            </a:r>
          </a:p>
          <a:p>
            <a:r>
              <a:rPr lang="en-US" dirty="0" smtClean="0"/>
              <a:t>Editing Style</a:t>
            </a:r>
          </a:p>
          <a:p>
            <a:r>
              <a:rPr lang="en-US" dirty="0" smtClean="0"/>
              <a:t>Punctuation and grammar rules and style</a:t>
            </a:r>
          </a:p>
          <a:p>
            <a:pPr>
              <a:buNone/>
            </a:pPr>
            <a:endParaRPr lang="en-US" dirty="0" smtClean="0"/>
          </a:p>
          <a:p>
            <a:pPr>
              <a:buNone/>
            </a:pPr>
            <a:r>
              <a:rPr lang="en-US" dirty="0" smtClean="0"/>
              <a:t>You are not stuck in a box</a:t>
            </a:r>
          </a:p>
          <a:p>
            <a:pPr>
              <a:buNone/>
            </a:pPr>
            <a:r>
              <a:rPr lang="en-US" dirty="0" smtClean="0"/>
              <a:t>This process is so </a:t>
            </a:r>
            <a:r>
              <a:rPr lang="en-US" i="1" dirty="0" smtClean="0"/>
              <a:t>very</a:t>
            </a:r>
            <a:r>
              <a:rPr lang="en-US" dirty="0" smtClean="0"/>
              <a:t> individualized</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e\Desktop\Fearless Writing_Chicago for Pohlman\rough draft boot camp.jpg"/>
          <p:cNvPicPr>
            <a:picLocks noChangeAspect="1" noChangeArrowheads="1"/>
          </p:cNvPicPr>
          <p:nvPr/>
        </p:nvPicPr>
        <p:blipFill>
          <a:blip r:embed="rId3"/>
          <a:srcRect/>
          <a:stretch>
            <a:fillRect/>
          </a:stretch>
        </p:blipFill>
        <p:spPr bwMode="auto">
          <a:xfrm>
            <a:off x="2584450" y="2041525"/>
            <a:ext cx="3975100" cy="277495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609600"/>
            <a:ext cx="767988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66800" y="1066800"/>
            <a:ext cx="7271665" cy="4023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ank you!.jpeg"/>
          <p:cNvPicPr>
            <a:picLocks noChangeAspect="1"/>
          </p:cNvPicPr>
          <p:nvPr/>
        </p:nvPicPr>
        <p:blipFill>
          <a:blip r:embed="rId3"/>
          <a:stretch>
            <a:fillRect/>
          </a:stretch>
        </p:blipFill>
        <p:spPr>
          <a:xfrm>
            <a:off x="1524000" y="1143000"/>
            <a:ext cx="6499225" cy="432493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8781</TotalTime>
  <Words>3266</Words>
  <Application>Microsoft Office PowerPoint</Application>
  <PresentationFormat>On-screen Show (4:3)</PresentationFormat>
  <Paragraphs>582</Paragraphs>
  <Slides>95</Slides>
  <Notes>92</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Slide 1</vt:lpstr>
      <vt:lpstr>The Power of Your Dictionary</vt:lpstr>
      <vt:lpstr>“I can’t write good realtime if they don’t give me a good word list.”</vt:lpstr>
      <vt:lpstr>The Power of Your Dictionary</vt:lpstr>
      <vt:lpstr>We have some wonderful gurus in our profession!</vt:lpstr>
      <vt:lpstr>Creating your own Curriculum</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Why clean up your dictionary and your writing style?   HOW to clean up your dictionary and your writing style?</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Cognitive Flexibility</vt:lpstr>
      <vt:lpstr>Slide 44</vt:lpstr>
      <vt:lpstr>“Flexible Thinking” and “Set Shifting”</vt:lpstr>
      <vt:lpstr>Investing in Yourself is Something You Get to Keep Forever</vt:lpstr>
      <vt:lpstr>A solid plan is they key</vt:lpstr>
      <vt:lpstr>Slide 48</vt:lpstr>
      <vt:lpstr>Slide 49</vt:lpstr>
      <vt:lpstr>Slide 50</vt:lpstr>
      <vt:lpstr>Slide 51</vt:lpstr>
      <vt:lpstr>Slide 52</vt:lpstr>
      <vt:lpstr>How many ways can we:</vt:lpstr>
      <vt:lpstr>How many ways can we:</vt:lpstr>
      <vt:lpstr>“The Plover Blog”</vt:lpstr>
      <vt:lpstr>To put it another way . . .</vt:lpstr>
      <vt:lpstr>Evaluation and Practice Getting Dirty in the Trenches</vt:lpstr>
      <vt:lpstr>How to Evaluate Your Writing</vt:lpstr>
      <vt:lpstr>How to Evaluate Your Writing</vt:lpstr>
      <vt:lpstr>How to Evaluate Your Writing</vt:lpstr>
      <vt:lpstr>How to Evaluate Your Writing</vt:lpstr>
      <vt:lpstr>Prefixes/Suffixes</vt:lpstr>
      <vt:lpstr>Prefixes and Suffixes</vt:lpstr>
      <vt:lpstr>Prefixes and Suffixes and how they affect compound words</vt:lpstr>
      <vt:lpstr>Prefixes and Suffixes and how they affect compound words</vt:lpstr>
      <vt:lpstr>Prefixes and Suffixes</vt:lpstr>
      <vt:lpstr>Prefixes and Suffixes</vt:lpstr>
      <vt:lpstr>Prefixes and Suffixes</vt:lpstr>
      <vt:lpstr>Prefixes and Suffixes</vt:lpstr>
      <vt:lpstr>Hyphen Cheaters</vt:lpstr>
      <vt:lpstr>Prefixes and Suffixes</vt:lpstr>
      <vt:lpstr>Conflicts</vt:lpstr>
      <vt:lpstr>Conflicts</vt:lpstr>
      <vt:lpstr>Families</vt:lpstr>
      <vt:lpstr>Families</vt:lpstr>
      <vt:lpstr>Continuous Realtime Notebook Involvement</vt:lpstr>
      <vt:lpstr>The Power of Practicing with Intent</vt:lpstr>
      <vt:lpstr>The Power of Practicing the Same Material</vt:lpstr>
      <vt:lpstr>Evaluate what you write when you practice!</vt:lpstr>
      <vt:lpstr>Creating a “writing style” that enables you to work a rough draft</vt:lpstr>
      <vt:lpstr>Creating a “writing style” that enables you to work a rough draft</vt:lpstr>
      <vt:lpstr>Speaker IDs Throw-Away Job Briefs One-Stroke Blurbs - Comprehensive</vt:lpstr>
      <vt:lpstr>Editing for your Dictionary, not the Transcript</vt:lpstr>
      <vt:lpstr>Practice Making Roughs!</vt:lpstr>
      <vt:lpstr>Get the Gold</vt:lpstr>
      <vt:lpstr>Get the Gold</vt:lpstr>
      <vt:lpstr>Patterns, Categories, Strategies</vt:lpstr>
      <vt:lpstr>7 Power Reporter Tips: (Listed down right side of page on every PowerReporter.org blog page)</vt:lpstr>
      <vt:lpstr>The Power of the Buddy System</vt:lpstr>
      <vt:lpstr>The Power of the Buddy System</vt:lpstr>
      <vt:lpstr>Part Art, Part Science</vt:lpstr>
      <vt:lpstr>Slide 92</vt:lpstr>
      <vt:lpstr>Slide 93</vt:lpstr>
      <vt:lpstr>Slide 94</vt:lpstr>
      <vt:lpstr>Slide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 Kirkpatrick</dc:creator>
  <cp:lastModifiedBy>Michelle Kirkpatrick</cp:lastModifiedBy>
  <cp:revision>188</cp:revision>
  <dcterms:created xsi:type="dcterms:W3CDTF">2006-08-16T00:00:00Z</dcterms:created>
  <dcterms:modified xsi:type="dcterms:W3CDTF">2019-09-21T02:28:55Z</dcterms:modified>
</cp:coreProperties>
</file>